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8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6" r:id="rId5"/>
    <p:sldId id="348" r:id="rId6"/>
    <p:sldId id="347" r:id="rId7"/>
    <p:sldId id="351" r:id="rId8"/>
    <p:sldId id="292" r:id="rId9"/>
    <p:sldId id="320" r:id="rId10"/>
    <p:sldId id="350" r:id="rId11"/>
    <p:sldId id="331" r:id="rId12"/>
    <p:sldId id="332" r:id="rId13"/>
    <p:sldId id="349" r:id="rId14"/>
    <p:sldId id="357" r:id="rId15"/>
    <p:sldId id="356" r:id="rId16"/>
    <p:sldId id="323" r:id="rId17"/>
    <p:sldId id="298" r:id="rId18"/>
    <p:sldId id="310" r:id="rId19"/>
    <p:sldId id="326" r:id="rId20"/>
    <p:sldId id="329" r:id="rId21"/>
    <p:sldId id="330" r:id="rId22"/>
    <p:sldId id="294" r:id="rId23"/>
    <p:sldId id="337" r:id="rId24"/>
    <p:sldId id="339" r:id="rId25"/>
    <p:sldId id="345" r:id="rId26"/>
    <p:sldId id="346" r:id="rId27"/>
    <p:sldId id="342" r:id="rId28"/>
    <p:sldId id="343" r:id="rId29"/>
    <p:sldId id="34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339933"/>
    <a:srgbClr val="723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84936" autoAdjust="0"/>
  </p:normalViewPr>
  <p:slideViewPr>
    <p:cSldViewPr snapToGrid="0">
      <p:cViewPr varScale="1">
        <p:scale>
          <a:sx n="79" d="100"/>
          <a:sy n="79" d="100"/>
        </p:scale>
        <p:origin x="79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2019/05/02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2019/05/02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use Logo here to </a:t>
            </a:r>
          </a:p>
          <a:p>
            <a:r>
              <a:rPr lang="en-US" dirty="0" smtClean="0"/>
              <a:t>REASONS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</a:t>
            </a:r>
            <a:r>
              <a:rPr lang="en-US" sz="1200" b="1" dirty="0" smtClean="0">
                <a:latin typeface="Montserrat Medium" panose="00000600000000000000" pitchFamily="50" charset="0"/>
              </a:rPr>
              <a:t>arly diagnosis decreases mortality rate</a:t>
            </a:r>
            <a:endParaRPr lang="en-US" sz="1200" b="1" baseline="30000" dirty="0" smtClean="0">
              <a:latin typeface="Montserrat Medium" panose="00000600000000000000" pitchFamily="50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48968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Reaching for the bigger market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31882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add:</a:t>
            </a:r>
          </a:p>
          <a:p>
            <a:r>
              <a:rPr lang="en-US" dirty="0" smtClean="0"/>
              <a:t>Financials</a:t>
            </a:r>
          </a:p>
          <a:p>
            <a:r>
              <a:rPr lang="en-US" dirty="0" smtClean="0"/>
              <a:t>Certificate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5637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use Logo here to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4157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58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408816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f408816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All you need is a whole</a:t>
            </a:r>
            <a:r>
              <a:rPr lang="en-US" baseline="0" dirty="0" smtClean="0"/>
              <a:t> slide image scanner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Dr. </a:t>
            </a:r>
            <a:r>
              <a:rPr lang="en-US" baseline="0" dirty="0" err="1" smtClean="0"/>
              <a:t>Nimra</a:t>
            </a:r>
            <a:r>
              <a:rPr lang="en-US" baseline="0" dirty="0" smtClean="0"/>
              <a:t> Nadeem Says no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for organized collection of data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603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</a:t>
            </a:r>
            <a:r>
              <a:rPr lang="en-US" baseline="0" dirty="0" smtClean="0"/>
              <a:t> pay almost 1000 per biopsy to the pathologist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36450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408816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f408816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NCBI add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97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408816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f408816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271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408816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f408816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All you need is a whole</a:t>
            </a:r>
            <a:r>
              <a:rPr lang="en-US" baseline="0" dirty="0" smtClean="0"/>
              <a:t> slide image scanner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586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competirors</a:t>
            </a:r>
            <a:r>
              <a:rPr lang="en-US" baseline="0" dirty="0" smtClean="0"/>
              <a:t> are pathologist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2899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29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smtClean="0"/>
              <a:t>SEECS | NUST</a:t>
            </a:r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henews.com.pk/print/375948-over-83-000-breast-cancer-cases-in-pakistan-every-year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6.057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295849" y="4672761"/>
            <a:ext cx="5132652" cy="953581"/>
          </a:xfrm>
        </p:spPr>
        <p:txBody>
          <a:bodyPr/>
          <a:lstStyle/>
          <a:p>
            <a:r>
              <a:rPr lang="en-ZA" noProof="1" smtClean="0">
                <a:latin typeface="Century Gothic" panose="020B0502020202020204" pitchFamily="34" charset="0"/>
              </a:rPr>
              <a:t>A Deep Learning Model to detect breast cancer metastasis</a:t>
            </a:r>
            <a:endParaRPr lang="en-ZA" noProof="1">
              <a:latin typeface="Century Gothic" panose="020B0502020202020204" pitchFamily="34" charset="0"/>
            </a:endParaRPr>
          </a:p>
          <a:p>
            <a:endParaRPr lang="en-ZA" dirty="0">
              <a:latin typeface="Hero" panose="020005060000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09" y="1120137"/>
            <a:ext cx="4415692" cy="3478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036" y="5850078"/>
            <a:ext cx="4251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Advisor: </a:t>
            </a:r>
            <a:r>
              <a:rPr lang="en-US" sz="20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Dr. M. </a:t>
            </a:r>
            <a:r>
              <a:rPr lang="en-US" sz="2000" dirty="0" err="1" smtClean="0">
                <a:solidFill>
                  <a:schemeClr val="bg1"/>
                </a:solidFill>
                <a:latin typeface="Montserrat Light" panose="00000400000000000000" pitchFamily="50" charset="0"/>
              </a:rPr>
              <a:t>Shahzad</a:t>
            </a:r>
            <a:endParaRPr lang="en-US" sz="2000" dirty="0" smtClean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Co-Advisor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Montserrat Light" panose="00000400000000000000" pitchFamily="50" charset="0"/>
              </a:rPr>
              <a:t>Dr. </a:t>
            </a:r>
            <a:r>
              <a:rPr lang="en-US" sz="2000" dirty="0" err="1" smtClean="0">
                <a:solidFill>
                  <a:schemeClr val="bg1"/>
                </a:solidFill>
                <a:latin typeface="Montserrat Light" panose="00000400000000000000" pitchFamily="50" charset="0"/>
              </a:rPr>
              <a:t>Qaiser</a:t>
            </a:r>
            <a:r>
              <a:rPr lang="en-US" sz="20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ontserrat Light" panose="00000400000000000000" pitchFamily="50" charset="0"/>
              </a:rPr>
              <a:t>Riaz</a:t>
            </a:r>
            <a:endParaRPr lang="en-US" sz="20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endParaRPr lang="en-US" sz="20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72713"/>
              </p:ext>
            </p:extLst>
          </p:nvPr>
        </p:nvGraphicFramePr>
        <p:xfrm>
          <a:off x="376036" y="3379411"/>
          <a:ext cx="4730986" cy="16244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65493">
                  <a:extLst>
                    <a:ext uri="{9D8B030D-6E8A-4147-A177-3AD203B41FA5}">
                      <a16:colId xmlns:a16="http://schemas.microsoft.com/office/drawing/2014/main" val="2677475101"/>
                    </a:ext>
                  </a:extLst>
                </a:gridCol>
                <a:gridCol w="2365493">
                  <a:extLst>
                    <a:ext uri="{9D8B030D-6E8A-4147-A177-3AD203B41FA5}">
                      <a16:colId xmlns:a16="http://schemas.microsoft.com/office/drawing/2014/main" val="1945978873"/>
                    </a:ext>
                  </a:extLst>
                </a:gridCol>
              </a:tblGrid>
              <a:tr h="66973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Usama </a:t>
                      </a:r>
                      <a:r>
                        <a:rPr lang="en-US" sz="2000" dirty="0" err="1" smtClean="0"/>
                        <a:t>Baig</a:t>
                      </a:r>
                      <a:r>
                        <a:rPr lang="en-US" sz="2000" dirty="0" smtClean="0"/>
                        <a:t> (Team Lead)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Technical</a:t>
                      </a:r>
                      <a:r>
                        <a:rPr lang="en-US" sz="2000" baseline="0" dirty="0" smtClean="0"/>
                        <a:t> Research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48607"/>
                  </a:ext>
                </a:extLst>
              </a:tr>
              <a:tr h="50127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Muhammad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Mahad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Technical</a:t>
                      </a:r>
                      <a:r>
                        <a:rPr lang="en-US" sz="2000" baseline="0" dirty="0" smtClean="0"/>
                        <a:t> Research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30994"/>
                  </a:ext>
                </a:extLst>
              </a:tr>
              <a:tr h="42215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Khalid 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Technical</a:t>
                      </a:r>
                      <a:r>
                        <a:rPr lang="en-US" sz="2000" baseline="0" dirty="0" smtClean="0"/>
                        <a:t> Research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48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55086" y="48481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5000" dirty="0" smtClean="0">
                <a:latin typeface="Montserrat Medium" panose="00000600000000000000" pitchFamily="50" charset="0"/>
              </a:rPr>
              <a:t>Interest from Industry</a:t>
            </a:r>
            <a:endParaRPr sz="5000" dirty="0">
              <a:latin typeface="Montserrat Medium" panose="00000600000000000000" pitchFamily="50" charset="0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555086" y="1531739"/>
            <a:ext cx="11360800" cy="43396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457200" indent="-457200">
              <a:spcAft>
                <a:spcPts val="2133"/>
              </a:spcAft>
            </a:pPr>
            <a:r>
              <a:rPr lang="en" sz="3200" b="1" dirty="0" smtClean="0">
                <a:latin typeface="Montserrat Light" panose="00000400000000000000" pitchFamily="50" charset="0"/>
              </a:rPr>
              <a:t>Dr. Nimra Nadeem </a:t>
            </a:r>
            <a:r>
              <a:rPr lang="en" sz="3200" dirty="0" smtClean="0">
                <a:latin typeface="Montserrat Light" panose="00000400000000000000" pitchFamily="50" charset="0"/>
              </a:rPr>
              <a:t>(Oncologist, SKMH&amp;RC)</a:t>
            </a:r>
            <a:br>
              <a:rPr lang="en" sz="3200" dirty="0" smtClean="0">
                <a:latin typeface="Montserrat Light" panose="00000400000000000000" pitchFamily="50" charset="0"/>
              </a:rPr>
            </a:br>
            <a:r>
              <a:rPr lang="en" sz="3200" dirty="0" smtClean="0">
                <a:latin typeface="Montserrat Light" panose="00000400000000000000" pitchFamily="50" charset="0"/>
              </a:rPr>
              <a:t>	- </a:t>
            </a:r>
            <a:r>
              <a:rPr lang="en" sz="2800" dirty="0" smtClean="0">
                <a:latin typeface="Montserrat Light" panose="00000400000000000000" pitchFamily="50" charset="0"/>
              </a:rPr>
              <a:t>10.21 % diagnosis accuracy at Stage-1</a:t>
            </a:r>
            <a:br>
              <a:rPr lang="en" sz="2800" dirty="0" smtClean="0">
                <a:latin typeface="Montserrat Light" panose="00000400000000000000" pitchFamily="50" charset="0"/>
              </a:rPr>
            </a:br>
            <a:r>
              <a:rPr lang="en" sz="2800" dirty="0" smtClean="0">
                <a:latin typeface="Montserrat Light" panose="00000400000000000000" pitchFamily="50" charset="0"/>
              </a:rPr>
              <a:t>	- No system for organized data collection</a:t>
            </a:r>
          </a:p>
          <a:p>
            <a:pPr marL="457200" indent="-457200">
              <a:spcAft>
                <a:spcPts val="2133"/>
              </a:spcAft>
            </a:pPr>
            <a:r>
              <a:rPr lang="en-GB" sz="3200" b="1" dirty="0" err="1" smtClean="0">
                <a:latin typeface="Montserrat Light" panose="00000400000000000000" pitchFamily="50" charset="0"/>
              </a:rPr>
              <a:t>Dr.</a:t>
            </a:r>
            <a:r>
              <a:rPr lang="en-GB" sz="3200" b="1" dirty="0" smtClean="0">
                <a:latin typeface="Montserrat Light" panose="00000400000000000000" pitchFamily="50" charset="0"/>
              </a:rPr>
              <a:t> </a:t>
            </a:r>
            <a:r>
              <a:rPr lang="en-GB" sz="3200" b="1" dirty="0" err="1">
                <a:latin typeface="Montserrat Light" panose="00000400000000000000" pitchFamily="50" charset="0"/>
              </a:rPr>
              <a:t>Zonaira</a:t>
            </a:r>
            <a:r>
              <a:rPr lang="en-GB" sz="3200" b="1" dirty="0">
                <a:latin typeface="Montserrat Light" panose="00000400000000000000" pitchFamily="50" charset="0"/>
              </a:rPr>
              <a:t> </a:t>
            </a:r>
            <a:r>
              <a:rPr lang="en-GB" sz="3200" b="1" dirty="0" err="1" smtClean="0">
                <a:latin typeface="Montserrat Light" panose="00000400000000000000" pitchFamily="50" charset="0"/>
              </a:rPr>
              <a:t>Rathore</a:t>
            </a:r>
            <a:r>
              <a:rPr lang="en-GB" sz="3200" b="1" dirty="0" smtClean="0">
                <a:latin typeface="Montserrat Light" panose="00000400000000000000" pitchFamily="50" charset="0"/>
              </a:rPr>
              <a:t> </a:t>
            </a:r>
            <a:r>
              <a:rPr lang="en-GB" sz="3200" dirty="0" smtClean="0">
                <a:latin typeface="Montserrat Light" panose="00000400000000000000" pitchFamily="50" charset="0"/>
              </a:rPr>
              <a:t>(Pathologist, </a:t>
            </a:r>
            <a:r>
              <a:rPr lang="en-GB" sz="3200" dirty="0" err="1" smtClean="0">
                <a:latin typeface="Montserrat Light" panose="00000400000000000000" pitchFamily="50" charset="0"/>
              </a:rPr>
              <a:t>Chughtai</a:t>
            </a:r>
            <a:r>
              <a:rPr lang="en-GB" sz="3200" dirty="0" smtClean="0">
                <a:latin typeface="Montserrat Light" panose="00000400000000000000" pitchFamily="50" charset="0"/>
              </a:rPr>
              <a:t> Labs)</a:t>
            </a:r>
            <a:br>
              <a:rPr lang="en-GB" sz="3200" dirty="0" smtClean="0">
                <a:latin typeface="Montserrat Light" panose="00000400000000000000" pitchFamily="50" charset="0"/>
              </a:rPr>
            </a:br>
            <a:r>
              <a:rPr lang="en-GB" sz="3200" dirty="0" smtClean="0">
                <a:latin typeface="Montserrat Light" panose="00000400000000000000" pitchFamily="50" charset="0"/>
              </a:rPr>
              <a:t>	-70% decisions are based on lab tests</a:t>
            </a:r>
            <a:br>
              <a:rPr lang="en-GB" sz="3200" dirty="0" smtClean="0">
                <a:latin typeface="Montserrat Light" panose="00000400000000000000" pitchFamily="50" charset="0"/>
              </a:rPr>
            </a:br>
            <a:r>
              <a:rPr lang="en-GB" sz="3200" dirty="0" smtClean="0">
                <a:latin typeface="Montserrat Light" panose="00000400000000000000" pitchFamily="50" charset="0"/>
              </a:rPr>
              <a:t>	-3,00,000+ biopsies every year</a:t>
            </a:r>
          </a:p>
          <a:p>
            <a:pPr marL="457200" indent="-457200">
              <a:spcAft>
                <a:spcPts val="2133"/>
              </a:spcAft>
            </a:pPr>
            <a:r>
              <a:rPr lang="en" sz="2800" b="1" dirty="0">
                <a:latin typeface="Montserrat Light" panose="00000400000000000000" pitchFamily="50" charset="0"/>
              </a:rPr>
              <a:t>Dr. Shehnaz </a:t>
            </a:r>
            <a:r>
              <a:rPr lang="en" sz="2800" dirty="0">
                <a:latin typeface="Montserrat Light" panose="00000400000000000000" pitchFamily="50" charset="0"/>
              </a:rPr>
              <a:t>(Head of Diagnostic at Noori Hostpital)</a:t>
            </a:r>
          </a:p>
          <a:p>
            <a:pPr marL="457200" indent="-457200">
              <a:spcAft>
                <a:spcPts val="2133"/>
              </a:spcAft>
            </a:pPr>
            <a:r>
              <a:rPr lang="en" sz="2800" b="1" dirty="0">
                <a:latin typeface="Montserrat Light" panose="00000400000000000000" pitchFamily="50" charset="0"/>
              </a:rPr>
              <a:t>Dr. Raja </a:t>
            </a:r>
            <a:r>
              <a:rPr lang="en-US" sz="2800" b="1" dirty="0">
                <a:latin typeface="Montserrat Light" panose="00000400000000000000" pitchFamily="50" charset="0"/>
              </a:rPr>
              <a:t>Nasir </a:t>
            </a:r>
            <a:r>
              <a:rPr lang="en-US" sz="2800" dirty="0">
                <a:latin typeface="Montserrat Light" panose="00000400000000000000" pitchFamily="50" charset="0"/>
              </a:rPr>
              <a:t>(</a:t>
            </a:r>
            <a:r>
              <a:rPr lang="en-US" sz="2800" dirty="0" err="1">
                <a:latin typeface="Montserrat Light" panose="00000400000000000000" pitchFamily="50" charset="0"/>
              </a:rPr>
              <a:t>Shifa</a:t>
            </a:r>
            <a:r>
              <a:rPr lang="en-US" sz="2800" dirty="0">
                <a:latin typeface="Montserrat Light" panose="00000400000000000000" pitchFamily="50" charset="0"/>
              </a:rPr>
              <a:t> Intl. Hospital</a:t>
            </a:r>
            <a:r>
              <a:rPr lang="en-US" sz="2800" dirty="0" smtClean="0">
                <a:latin typeface="Montserrat Light" panose="00000400000000000000" pitchFamily="50" charset="0"/>
              </a:rPr>
              <a:t>)</a:t>
            </a:r>
            <a:endParaRPr lang="en-US" sz="2800" dirty="0">
              <a:latin typeface="Montserrat Light" panose="00000400000000000000" pitchFamily="50" charset="0"/>
            </a:endParaRPr>
          </a:p>
          <a:p>
            <a:pPr marL="457200" indent="-457200">
              <a:spcAft>
                <a:spcPts val="2133"/>
              </a:spcAft>
            </a:pPr>
            <a:endParaRPr lang="en-GB" sz="3200" dirty="0">
              <a:latin typeface="Montserrat Light" panose="00000400000000000000" pitchFamily="50" charset="0"/>
            </a:endParaRPr>
          </a:p>
          <a:p>
            <a:pPr marL="1066785" lvl="1" indent="-457200">
              <a:spcAft>
                <a:spcPts val="2133"/>
              </a:spcAft>
            </a:pPr>
            <a:endParaRPr lang="en-US" sz="2400" dirty="0" smtClean="0">
              <a:latin typeface="Montserrat Light" panose="00000400000000000000" pitchFamily="50" charset="0"/>
            </a:endParaRPr>
          </a:p>
          <a:p>
            <a:pPr marL="1066785" lvl="1" indent="-457200">
              <a:spcAft>
                <a:spcPts val="2133"/>
              </a:spcAft>
            </a:pPr>
            <a:endParaRPr lang="en" sz="2800" dirty="0" smtClean="0">
              <a:latin typeface="Montserrat Light" panose="00000400000000000000" pitchFamily="50" charset="0"/>
            </a:endParaRPr>
          </a:p>
          <a:p>
            <a:pPr marL="0" indent="0">
              <a:spcAft>
                <a:spcPts val="2133"/>
              </a:spcAft>
              <a:buNone/>
            </a:pPr>
            <a:endParaRPr sz="3200" dirty="0">
              <a:latin typeface="Montserrat Light" panose="00000400000000000000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956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428625"/>
            <a:ext cx="11360800" cy="5663208"/>
          </a:xfrm>
        </p:spPr>
        <p:txBody>
          <a:bodyPr/>
          <a:lstStyle/>
          <a:p>
            <a:pPr marL="152396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11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387104"/>
              </p:ext>
            </p:extLst>
          </p:nvPr>
        </p:nvGraphicFramePr>
        <p:xfrm>
          <a:off x="1267213" y="1374209"/>
          <a:ext cx="10114148" cy="47147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28537">
                  <a:extLst>
                    <a:ext uri="{9D8B030D-6E8A-4147-A177-3AD203B41FA5}">
                      <a16:colId xmlns:a16="http://schemas.microsoft.com/office/drawing/2014/main" val="2677475101"/>
                    </a:ext>
                  </a:extLst>
                </a:gridCol>
                <a:gridCol w="2528537">
                  <a:extLst>
                    <a:ext uri="{9D8B030D-6E8A-4147-A177-3AD203B41FA5}">
                      <a16:colId xmlns:a16="http://schemas.microsoft.com/office/drawing/2014/main" val="1945978873"/>
                    </a:ext>
                  </a:extLst>
                </a:gridCol>
                <a:gridCol w="2528537">
                  <a:extLst>
                    <a:ext uri="{9D8B030D-6E8A-4147-A177-3AD203B41FA5}">
                      <a16:colId xmlns:a16="http://schemas.microsoft.com/office/drawing/2014/main" val="240060332"/>
                    </a:ext>
                  </a:extLst>
                </a:gridCol>
                <a:gridCol w="2528537">
                  <a:extLst>
                    <a:ext uri="{9D8B030D-6E8A-4147-A177-3AD203B41FA5}">
                      <a16:colId xmlns:a16="http://schemas.microsoft.com/office/drawing/2014/main" val="3000253558"/>
                    </a:ext>
                  </a:extLst>
                </a:gridCol>
              </a:tblGrid>
              <a:tr h="107315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bg1"/>
                          </a:solidFill>
                        </a:rPr>
                        <a:t>LABORATORY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r>
                        <a:rPr lang="en-US" sz="1900" baseline="0" dirty="0" smtClean="0">
                          <a:solidFill>
                            <a:schemeClr val="bg1"/>
                          </a:solidFill>
                        </a:rPr>
                        <a:t> BIOPSIES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bg1"/>
                          </a:solidFill>
                        </a:rPr>
                        <a:t>BREAST</a:t>
                      </a:r>
                      <a:r>
                        <a:rPr lang="en-US" sz="1900" baseline="0" dirty="0" smtClean="0">
                          <a:solidFill>
                            <a:schemeClr val="bg1"/>
                          </a:solidFill>
                        </a:rPr>
                        <a:t> CANCER BIOPSIES (PERCENTAGE)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r>
                        <a:rPr lang="en-US" sz="1900" baseline="0" dirty="0" smtClean="0">
                          <a:solidFill>
                            <a:schemeClr val="bg1"/>
                          </a:solidFill>
                        </a:rPr>
                        <a:t> NUMBER OF BREAST CANCER BIOPSIES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86841" marR="86841" marT="43420" marB="43420"/>
                </a:tc>
                <a:extLst>
                  <a:ext uri="{0D108BD9-81ED-4DB2-BD59-A6C34878D82A}">
                    <a16:rowId xmlns:a16="http://schemas.microsoft.com/office/drawing/2014/main" val="773248607"/>
                  </a:ext>
                </a:extLst>
              </a:tr>
              <a:tr h="47372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CITI LAB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21,500</a:t>
                      </a:r>
                      <a:endParaRPr lang="en-US" sz="1700" dirty="0"/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35%</a:t>
                      </a:r>
                      <a:endParaRPr lang="en-US" sz="1700" dirty="0"/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7,525</a:t>
                      </a:r>
                      <a:endParaRPr lang="en-US" sz="1700" dirty="0"/>
                    </a:p>
                  </a:txBody>
                  <a:tcPr marL="86841" marR="86841" marT="43420" marB="43420"/>
                </a:tc>
                <a:extLst>
                  <a:ext uri="{0D108BD9-81ED-4DB2-BD59-A6C34878D82A}">
                    <a16:rowId xmlns:a16="http://schemas.microsoft.com/office/drawing/2014/main" val="3529402584"/>
                  </a:ext>
                </a:extLst>
              </a:tr>
              <a:tr h="44740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solidFill>
                            <a:schemeClr val="tx1"/>
                          </a:solidFill>
                        </a:rPr>
                        <a:t>Chughtai</a:t>
                      </a: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 LAB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26,000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13,000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extLst>
                  <a:ext uri="{0D108BD9-81ED-4DB2-BD59-A6C34878D82A}">
                    <a16:rowId xmlns:a16="http://schemas.microsoft.com/office/drawing/2014/main" val="2284930994"/>
                  </a:ext>
                </a:extLst>
              </a:tr>
              <a:tr h="72254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solidFill>
                            <a:schemeClr val="tx1"/>
                          </a:solidFill>
                        </a:rPr>
                        <a:t>Shaukat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900" baseline="0" dirty="0" err="1" smtClean="0">
                          <a:solidFill>
                            <a:schemeClr val="tx1"/>
                          </a:solidFill>
                        </a:rPr>
                        <a:t>Khanum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Hospital LAB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23,000</a:t>
                      </a:r>
                      <a:endParaRPr lang="en-US" sz="1700" dirty="0"/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40%</a:t>
                      </a:r>
                      <a:endParaRPr lang="en-US" sz="1700" dirty="0"/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9,200</a:t>
                      </a:r>
                      <a:endParaRPr lang="en-US" sz="1700" dirty="0"/>
                    </a:p>
                  </a:txBody>
                  <a:tcPr marL="86841" marR="86841" marT="43420" marB="43420"/>
                </a:tc>
                <a:extLst>
                  <a:ext uri="{0D108BD9-81ED-4DB2-BD59-A6C34878D82A}">
                    <a16:rowId xmlns:a16="http://schemas.microsoft.com/office/drawing/2014/main" val="2400748994"/>
                  </a:ext>
                </a:extLst>
              </a:tr>
              <a:tr h="6657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solidFill>
                            <a:schemeClr val="tx1"/>
                          </a:solidFill>
                        </a:rPr>
                        <a:t>Shifa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International Hospital LAB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19700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35%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6,895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extLst>
                  <a:ext uri="{0D108BD9-81ED-4DB2-BD59-A6C34878D82A}">
                    <a16:rowId xmlns:a16="http://schemas.microsoft.com/office/drawing/2014/main" val="1933319848"/>
                  </a:ext>
                </a:extLst>
              </a:tr>
              <a:tr h="6657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solidFill>
                            <a:schemeClr val="tx1"/>
                          </a:solidFill>
                        </a:rPr>
                        <a:t>Maroof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International Hospital LAB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15,000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33%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4,950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extLst>
                  <a:ext uri="{0D108BD9-81ED-4DB2-BD59-A6C34878D82A}">
                    <a16:rowId xmlns:a16="http://schemas.microsoft.com/office/drawing/2014/main" val="2265653951"/>
                  </a:ext>
                </a:extLst>
              </a:tr>
              <a:tr h="6657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>
                          <a:solidFill>
                            <a:schemeClr val="tx1"/>
                          </a:solidFill>
                        </a:rPr>
                        <a:t>Kulsom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International Hospital LAB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17,000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38%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6,460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6841" marR="86841" marT="43420" marB="43420"/>
                </a:tc>
                <a:extLst>
                  <a:ext uri="{0D108BD9-81ED-4DB2-BD59-A6C34878D82A}">
                    <a16:rowId xmlns:a16="http://schemas.microsoft.com/office/drawing/2014/main" val="1252965483"/>
                  </a:ext>
                </a:extLst>
              </a:tr>
            </a:tbl>
          </a:graphicData>
        </a:graphic>
      </p:graphicFrame>
      <p:sp>
        <p:nvSpPr>
          <p:cNvPr id="5" name="Google Shape;86;p18"/>
          <p:cNvSpPr txBox="1">
            <a:spLocks noGrp="1"/>
          </p:cNvSpPr>
          <p:nvPr>
            <p:ph type="title"/>
          </p:nvPr>
        </p:nvSpPr>
        <p:spPr>
          <a:xfrm>
            <a:off x="555086" y="48481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5000" dirty="0" smtClean="0">
                <a:latin typeface="Montserrat Medium" panose="00000600000000000000" pitchFamily="50" charset="0"/>
              </a:rPr>
              <a:t>Market Analysis</a:t>
            </a:r>
            <a:endParaRPr sz="5000" dirty="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55086" y="48481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000" dirty="0" smtClean="0">
                <a:latin typeface="Montserrat Medium" panose="00000600000000000000" pitchFamily="50" charset="0"/>
              </a:rPr>
              <a:t>Interest from International Community</a:t>
            </a:r>
            <a:endParaRPr sz="4000" dirty="0">
              <a:latin typeface="Montserrat Medium" panose="00000600000000000000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 smtClean="0"/>
              <a:t>Radboud</a:t>
            </a:r>
            <a:r>
              <a:rPr lang="en-US" sz="2800" dirty="0" smtClean="0"/>
              <a:t> University Medical Center,</a:t>
            </a:r>
          </a:p>
          <a:p>
            <a:pPr marL="152396" indent="0">
              <a:buNone/>
            </a:pPr>
            <a:r>
              <a:rPr lang="en-US" sz="2800" dirty="0"/>
              <a:t>	</a:t>
            </a:r>
            <a:r>
              <a:rPr lang="en-US" sz="2800" dirty="0" err="1" smtClean="0"/>
              <a:t>Nijmegon</a:t>
            </a:r>
            <a:r>
              <a:rPr lang="en-US" sz="2800" dirty="0" smtClean="0"/>
              <a:t>, the Netherlands.</a:t>
            </a:r>
          </a:p>
          <a:p>
            <a:endParaRPr lang="en-US" sz="2800" dirty="0"/>
          </a:p>
          <a:p>
            <a:r>
              <a:rPr lang="en-US" sz="2800" dirty="0" smtClean="0"/>
              <a:t>University Medical Center, </a:t>
            </a:r>
          </a:p>
          <a:p>
            <a:pPr marL="152396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Utrecht, </a:t>
            </a:r>
            <a:r>
              <a:rPr lang="en-US" sz="2800" dirty="0"/>
              <a:t>the Netherlands</a:t>
            </a:r>
            <a:r>
              <a:rPr lang="en-US" sz="2800" dirty="0" smtClean="0"/>
              <a:t>.</a:t>
            </a:r>
          </a:p>
          <a:p>
            <a:pPr marL="152396" indent="0">
              <a:buNone/>
            </a:pPr>
            <a:endParaRPr lang="en-US" sz="2800" dirty="0"/>
          </a:p>
          <a:p>
            <a:r>
              <a:rPr lang="en-US" sz="2800" dirty="0"/>
              <a:t>National Center for Biotechnology </a:t>
            </a:r>
            <a:r>
              <a:rPr lang="en-US" sz="2800" dirty="0" smtClean="0"/>
              <a:t>Information</a:t>
            </a:r>
          </a:p>
          <a:p>
            <a:pPr marL="152396" indent="0">
              <a:buNone/>
            </a:pPr>
            <a:r>
              <a:rPr lang="en-US" sz="2800" dirty="0" smtClean="0"/>
              <a:t>  	(NCBI), United </a:t>
            </a:r>
            <a:r>
              <a:rPr lang="en-US" sz="2800" dirty="0"/>
              <a:t>States National Library </a:t>
            </a:r>
            <a:endParaRPr lang="en-US" sz="2800" dirty="0" smtClean="0"/>
          </a:p>
          <a:p>
            <a:pPr marL="152396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of Medicine.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06" y="1729028"/>
            <a:ext cx="3664305" cy="51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43137" y="1378188"/>
            <a:ext cx="5583291" cy="2375998"/>
          </a:xfrm>
        </p:spPr>
        <p:txBody>
          <a:bodyPr/>
          <a:lstStyle/>
          <a:p>
            <a:pPr algn="ctr"/>
            <a:r>
              <a:rPr lang="en-ZA" sz="5400" dirty="0" smtClean="0"/>
              <a:t>Technical</a:t>
            </a:r>
            <a:br>
              <a:rPr lang="en-ZA" sz="5400" dirty="0" smtClean="0"/>
            </a:br>
            <a:r>
              <a:rPr lang="en-ZA" sz="5400" dirty="0" smtClean="0"/>
              <a:t>working</a:t>
            </a:r>
            <a:endParaRPr lang="en-ZA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42900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dirty="0"/>
              <a:t>Region of Interest (ROI) detection with Image Procession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86946" y="4380538"/>
            <a:ext cx="11552204" cy="2465351"/>
            <a:chOff x="286946" y="3528126"/>
            <a:chExt cx="11552204" cy="246535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46" y="3528130"/>
              <a:ext cx="2591345" cy="24653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364" y="3528126"/>
              <a:ext cx="2591345" cy="246534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859" y="3528127"/>
              <a:ext cx="2586937" cy="246534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30111" y="4160634"/>
              <a:ext cx="18570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>
                <a:spcBef>
                  <a:spcPts val="1600"/>
                </a:spcBef>
                <a:buSzPts val="1800"/>
              </a:pPr>
              <a:r>
                <a:rPr lang="en-US" dirty="0" smtClean="0"/>
                <a:t>Building </a:t>
              </a:r>
              <a:r>
                <a:rPr lang="en-US" b="1" dirty="0" smtClean="0"/>
                <a:t>Tumor Probability heatmaps</a:t>
              </a:r>
              <a:r>
                <a:rPr lang="en-US" dirty="0" smtClean="0"/>
                <a:t> using trained model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14842" y="4368841"/>
              <a:ext cx="18570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>
                <a:spcBef>
                  <a:spcPts val="1600"/>
                </a:spcBef>
                <a:buSzPts val="1800"/>
              </a:pPr>
              <a:r>
                <a:rPr lang="en-US" sz="2000" b="1" dirty="0" smtClean="0"/>
                <a:t>Slide-based classification</a:t>
              </a:r>
              <a:endParaRPr lang="en-US" sz="2000" b="1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213" y="3528126"/>
              <a:ext cx="2586937" cy="246534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042345" y="4368841"/>
              <a:ext cx="18570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>
                <a:spcBef>
                  <a:spcPts val="1600"/>
                </a:spcBef>
                <a:buSzPts val="1800"/>
              </a:pPr>
              <a:r>
                <a:rPr lang="en-US" sz="2000" b="1" dirty="0" smtClean="0"/>
                <a:t>Localization</a:t>
              </a:r>
              <a:r>
                <a:rPr lang="en-US" sz="2000" dirty="0" smtClean="0"/>
                <a:t> of tumor regions</a:t>
              </a:r>
              <a:endParaRPr lang="en-US" sz="2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82132" y="4100604"/>
              <a:ext cx="185701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>
                <a:spcBef>
                  <a:spcPts val="1600"/>
                </a:spcBef>
                <a:buSzPts val="1800"/>
              </a:pPr>
              <a:r>
                <a:rPr lang="en-US" sz="2000" dirty="0" smtClean="0"/>
                <a:t>Determine </a:t>
              </a:r>
              <a:r>
                <a:rPr lang="en-US" sz="2000" b="1" dirty="0" smtClean="0"/>
                <a:t>cancer metastasis </a:t>
              </a:r>
              <a:r>
                <a:rPr lang="en-US" sz="2000" dirty="0" smtClean="0"/>
                <a:t>stage</a:t>
              </a:r>
              <a:endParaRPr lang="en-US" sz="20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68952" y="510817"/>
            <a:ext cx="11144186" cy="3287088"/>
            <a:chOff x="462952" y="225969"/>
            <a:chExt cx="11144186" cy="3287088"/>
          </a:xfrm>
        </p:grpSpPr>
        <p:grpSp>
          <p:nvGrpSpPr>
            <p:cNvPr id="36" name="Group 35"/>
            <p:cNvGrpSpPr/>
            <p:nvPr/>
          </p:nvGrpSpPr>
          <p:grpSpPr>
            <a:xfrm>
              <a:off x="462952" y="225969"/>
              <a:ext cx="3647714" cy="3239524"/>
              <a:chOff x="85526" y="-200740"/>
              <a:chExt cx="3647714" cy="323952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463" y="-200740"/>
                <a:ext cx="3405087" cy="3239524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105712" y="871865"/>
                <a:ext cx="262752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2000" dirty="0"/>
                  <a:t>Region of Interest (</a:t>
                </a:r>
                <a:r>
                  <a:rPr lang="en-US" sz="2000" b="1" dirty="0" smtClean="0"/>
                  <a:t>ROI</a:t>
                </a:r>
                <a:r>
                  <a:rPr lang="en-US" sz="2000" dirty="0" smtClean="0"/>
                  <a:t>) detection </a:t>
                </a:r>
                <a:r>
                  <a:rPr lang="en-US" sz="2000" dirty="0"/>
                  <a:t>with Image Procession</a:t>
                </a:r>
              </a:p>
              <a:p>
                <a:endParaRPr lang="en-US" sz="2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5526" y="490021"/>
                <a:ext cx="5961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9600" b="1" dirty="0" smtClean="0">
                    <a:solidFill>
                      <a:schemeClr val="bg1"/>
                    </a:solidFill>
                  </a:rPr>
                  <a:t>1</a:t>
                </a:r>
                <a:endParaRPr lang="en-US" sz="9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7163" y="273533"/>
              <a:ext cx="4047089" cy="3239524"/>
              <a:chOff x="4201143" y="-237516"/>
              <a:chExt cx="4047089" cy="323952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892" y="-237516"/>
                <a:ext cx="3399297" cy="323952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519416" y="1028303"/>
                <a:ext cx="27288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2000" dirty="0" smtClean="0"/>
                  <a:t>Training </a:t>
                </a:r>
                <a:r>
                  <a:rPr lang="en-US" sz="2000" b="1" dirty="0" smtClean="0"/>
                  <a:t>Data</a:t>
                </a:r>
                <a:r>
                  <a:rPr lang="en-US" sz="2000" dirty="0" smtClean="0"/>
                  <a:t> Construction</a:t>
                </a:r>
                <a:endParaRPr lang="en-US" sz="20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201143" y="387436"/>
                <a:ext cx="5961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9600" b="1" dirty="0" smtClean="0">
                    <a:solidFill>
                      <a:schemeClr val="bg1"/>
                    </a:solidFill>
                  </a:rPr>
                  <a:t>2</a:t>
                </a:r>
                <a:endParaRPr lang="en-US" sz="9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202051" y="273533"/>
              <a:ext cx="3405087" cy="3239524"/>
              <a:chOff x="8220013" y="-209288"/>
              <a:chExt cx="3405087" cy="323952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0013" y="-209288"/>
                <a:ext cx="3405087" cy="323952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252213" y="798499"/>
                <a:ext cx="23577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2000" dirty="0" smtClean="0"/>
                  <a:t>Train Deep </a:t>
                </a:r>
                <a:r>
                  <a:rPr lang="en-US" sz="2000" b="1" dirty="0" err="1" smtClean="0"/>
                  <a:t>ConvNet</a:t>
                </a:r>
                <a:r>
                  <a:rPr lang="en-US" sz="2000" dirty="0" smtClean="0"/>
                  <a:t> for tile-based classification</a:t>
                </a:r>
                <a:endParaRPr lang="en-US" sz="20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247196" y="491265"/>
                <a:ext cx="59617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8800" b="1" dirty="0" smtClean="0">
                    <a:solidFill>
                      <a:schemeClr val="bg1"/>
                    </a:solidFill>
                  </a:rPr>
                  <a:t>3</a:t>
                </a:r>
                <a:endParaRPr lang="en-US" sz="8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248276" y="4883544"/>
            <a:ext cx="59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1600"/>
              </a:spcBef>
              <a:buSzPts val="1800"/>
            </a:pPr>
            <a:r>
              <a:rPr lang="en-US" sz="7200" b="1" dirty="0" smtClean="0">
                <a:solidFill>
                  <a:schemeClr val="bg1"/>
                </a:solidFill>
              </a:rPr>
              <a:t>1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55017" y="4883543"/>
            <a:ext cx="59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1600"/>
              </a:spcBef>
              <a:buSzPts val="1800"/>
            </a:pPr>
            <a:r>
              <a:rPr lang="en-US" sz="72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32" y="332810"/>
            <a:ext cx="3694534" cy="4869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243195" y="4883542"/>
            <a:ext cx="59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1600"/>
              </a:spcBef>
              <a:buSzPts val="1800"/>
            </a:pPr>
            <a:r>
              <a:rPr lang="en-US" sz="7200" b="1" dirty="0" smtClean="0">
                <a:solidFill>
                  <a:schemeClr val="bg1"/>
                </a:solidFill>
              </a:rPr>
              <a:t>3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00273" y="4883541"/>
            <a:ext cx="59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1600"/>
              </a:spcBef>
              <a:buSzPts val="1800"/>
            </a:pPr>
            <a:r>
              <a:rPr lang="en-US" sz="7200" b="1" dirty="0" smtClean="0">
                <a:solidFill>
                  <a:schemeClr val="bg1"/>
                </a:solidFill>
              </a:rPr>
              <a:t>4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84887" y="283459"/>
            <a:ext cx="3189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32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3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32" y="3797724"/>
            <a:ext cx="3694534" cy="48692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471006" y="3732578"/>
            <a:ext cx="315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Testing </a:t>
            </a:r>
            <a:r>
              <a:rPr lang="en-US" sz="32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3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0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 Medium" panose="00000600000000000000" pitchFamily="50" charset="0"/>
              </a:rPr>
              <a:t>Our pipeline</a:t>
            </a:r>
            <a:endParaRPr dirty="0">
              <a:latin typeface="Montserrat Medium" panose="000006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14" y="1106664"/>
            <a:ext cx="10058400" cy="5232842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dirty="0" smtClean="0"/>
              <a:t>SEECS | NUST</a:t>
            </a:r>
            <a:endParaRPr lang="en-Z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00" y="473565"/>
            <a:ext cx="11329200" cy="432000"/>
          </a:xfrm>
        </p:spPr>
        <p:txBody>
          <a:bodyPr/>
          <a:lstStyle/>
          <a:p>
            <a:r>
              <a:rPr lang="en-US" sz="5000" dirty="0" smtClean="0">
                <a:latin typeface="Montserrat Medium" panose="00000600000000000000" pitchFamily="50" charset="0"/>
              </a:rPr>
              <a:t>Results</a:t>
            </a:r>
            <a:endParaRPr lang="en-US" sz="5000" dirty="0">
              <a:latin typeface="Montserrat Medium" panose="00000600000000000000" pitchFamily="50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16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868267"/>
              </p:ext>
            </p:extLst>
          </p:nvPr>
        </p:nvGraphicFramePr>
        <p:xfrm>
          <a:off x="722069" y="1440686"/>
          <a:ext cx="10749062" cy="45484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3049">
                  <a:extLst>
                    <a:ext uri="{9D8B030D-6E8A-4147-A177-3AD203B41FA5}">
                      <a16:colId xmlns:a16="http://schemas.microsoft.com/office/drawing/2014/main" val="3867945772"/>
                    </a:ext>
                  </a:extLst>
                </a:gridCol>
                <a:gridCol w="2518671">
                  <a:extLst>
                    <a:ext uri="{9D8B030D-6E8A-4147-A177-3AD203B41FA5}">
                      <a16:colId xmlns:a16="http://schemas.microsoft.com/office/drawing/2014/main" val="2294183673"/>
                    </a:ext>
                  </a:extLst>
                </a:gridCol>
                <a:gridCol w="2518671">
                  <a:extLst>
                    <a:ext uri="{9D8B030D-6E8A-4147-A177-3AD203B41FA5}">
                      <a16:colId xmlns:a16="http://schemas.microsoft.com/office/drawing/2014/main" val="632646986"/>
                    </a:ext>
                  </a:extLst>
                </a:gridCol>
                <a:gridCol w="2518671">
                  <a:extLst>
                    <a:ext uri="{9D8B030D-6E8A-4147-A177-3AD203B41FA5}">
                      <a16:colId xmlns:a16="http://schemas.microsoft.com/office/drawing/2014/main" val="1604022899"/>
                    </a:ext>
                  </a:extLst>
                </a:gridCol>
              </a:tblGrid>
              <a:tr h="151915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Metric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Montserrat Light" panose="00000400000000000000" pitchFamily="50" charset="0"/>
                        </a:rPr>
                        <a:t>CataNet</a:t>
                      </a:r>
                      <a:endParaRPr lang="en-US" sz="32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Team Harvard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Human</a:t>
                      </a:r>
                    </a:p>
                    <a:p>
                      <a:pPr algn="ctr"/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extLst>
                  <a:ext uri="{0D108BD9-81ED-4DB2-BD59-A6C34878D82A}">
                    <a16:rowId xmlns:a16="http://schemas.microsoft.com/office/drawing/2014/main" val="1176414257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Detection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  <a:latin typeface="Montserrat Light" panose="00000400000000000000" pitchFamily="50" charset="0"/>
                        </a:rPr>
                        <a:t>97.46</a:t>
                      </a:r>
                      <a:r>
                        <a:rPr lang="en-US" sz="3600" baseline="0" dirty="0" smtClean="0">
                          <a:solidFill>
                            <a:srgbClr val="00B050"/>
                          </a:solidFill>
                          <a:latin typeface="Montserrat Light" panose="00000400000000000000" pitchFamily="50" charset="0"/>
                        </a:rPr>
                        <a:t> %</a:t>
                      </a:r>
                      <a:endParaRPr lang="en-US" sz="3600" dirty="0">
                        <a:solidFill>
                          <a:srgbClr val="00B050"/>
                        </a:solidFill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97.02</a:t>
                      </a:r>
                      <a:r>
                        <a:rPr lang="en-US" sz="3600" baseline="0" dirty="0" smtClean="0">
                          <a:latin typeface="Montserrat Light" panose="00000400000000000000" pitchFamily="50" charset="0"/>
                        </a:rPr>
                        <a:t> %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97</a:t>
                      </a:r>
                      <a:r>
                        <a:rPr lang="en-US" sz="3600" baseline="0" dirty="0" smtClean="0">
                          <a:latin typeface="Montserrat Light" panose="00000400000000000000" pitchFamily="50" charset="0"/>
                        </a:rPr>
                        <a:t> %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extLst>
                  <a:ext uri="{0D108BD9-81ED-4DB2-BD59-A6C34878D82A}">
                    <a16:rowId xmlns:a16="http://schemas.microsoft.com/office/drawing/2014/main" val="31113814"/>
                  </a:ext>
                </a:extLst>
              </a:tr>
              <a:tr h="96107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Localization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85.92 %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86.0 %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73.34</a:t>
                      </a:r>
                      <a:r>
                        <a:rPr lang="en-US" sz="3600" baseline="0" dirty="0" smtClean="0">
                          <a:latin typeface="Montserrat Light" panose="00000400000000000000" pitchFamily="50" charset="0"/>
                        </a:rPr>
                        <a:t> %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extLst>
                  <a:ext uri="{0D108BD9-81ED-4DB2-BD59-A6C34878D82A}">
                    <a16:rowId xmlns:a16="http://schemas.microsoft.com/office/drawing/2014/main" val="3655024771"/>
                  </a:ext>
                </a:extLst>
              </a:tr>
              <a:tr h="11826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Stage Prediction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  <a:latin typeface="Montserrat Light" panose="00000400000000000000" pitchFamily="50" charset="0"/>
                        </a:rPr>
                        <a:t>87.81 %</a:t>
                      </a:r>
                      <a:endParaRPr lang="en-US" sz="3600" dirty="0">
                        <a:solidFill>
                          <a:srgbClr val="00B050"/>
                        </a:solidFill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-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ontserrat Light" panose="00000400000000000000" pitchFamily="50" charset="0"/>
                        </a:rPr>
                        <a:t>25</a:t>
                      </a:r>
                      <a:r>
                        <a:rPr lang="en-US" sz="3600" baseline="0" dirty="0" smtClean="0">
                          <a:latin typeface="Montserrat Light" panose="00000400000000000000" pitchFamily="50" charset="0"/>
                        </a:rPr>
                        <a:t> %</a:t>
                      </a:r>
                      <a:endParaRPr lang="en-US" sz="3600" dirty="0">
                        <a:latin typeface="Montserrat Light" panose="00000400000000000000" pitchFamily="50" charset="0"/>
                      </a:endParaRPr>
                    </a:p>
                  </a:txBody>
                  <a:tcPr marL="201122" marR="201122" marT="100561" marB="100561"/>
                </a:tc>
                <a:extLst>
                  <a:ext uri="{0D108BD9-81ED-4DB2-BD59-A6C34878D82A}">
                    <a16:rowId xmlns:a16="http://schemas.microsoft.com/office/drawing/2014/main" val="4059055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43137" y="1378188"/>
            <a:ext cx="5583291" cy="2375998"/>
          </a:xfrm>
        </p:spPr>
        <p:txBody>
          <a:bodyPr/>
          <a:lstStyle/>
          <a:p>
            <a:pPr algn="ctr"/>
            <a:r>
              <a:rPr lang="en-ZA" sz="5400" dirty="0" smtClean="0"/>
              <a:t>Novelty</a:t>
            </a:r>
            <a:endParaRPr lang="en-ZA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01611" y="38034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5000" b="0" dirty="0" smtClean="0">
                <a:latin typeface="Montserrat Medium" panose="00000600000000000000" pitchFamily="50" charset="0"/>
              </a:rPr>
              <a:t>VALUE</a:t>
            </a:r>
            <a:r>
              <a:rPr lang="en" sz="5000" dirty="0" smtClean="0">
                <a:latin typeface="Montserrat Medium" panose="00000600000000000000" pitchFamily="50" charset="0"/>
              </a:rPr>
              <a:t> PROPOSITION</a:t>
            </a:r>
            <a:endParaRPr sz="5000" dirty="0">
              <a:latin typeface="Montserrat Medium" panose="00000600000000000000" pitchFamily="50" charset="0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05783" y="1421716"/>
            <a:ext cx="11360800" cy="61763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 sz="3200" dirty="0" smtClean="0">
                <a:solidFill>
                  <a:srgbClr val="FF0000"/>
                </a:solidFill>
                <a:latin typeface="Montserrat Light" panose="00000400000000000000" pitchFamily="50" charset="0"/>
              </a:rPr>
              <a:t>CataNet</a:t>
            </a:r>
            <a:r>
              <a:rPr lang="en" sz="3200" dirty="0" smtClean="0">
                <a:latin typeface="Montserrat Light" panose="00000400000000000000" pitchFamily="50" charset="0"/>
              </a:rPr>
              <a:t> helps </a:t>
            </a:r>
            <a:r>
              <a:rPr lang="en" sz="3200" dirty="0" smtClean="0">
                <a:solidFill>
                  <a:srgbClr val="FF0000"/>
                </a:solidFill>
                <a:latin typeface="Montserrat Light" panose="00000400000000000000" pitchFamily="50" charset="0"/>
              </a:rPr>
              <a:t>pathologists</a:t>
            </a:r>
            <a:r>
              <a:rPr lang="en" sz="3200" dirty="0" smtClean="0">
                <a:latin typeface="Montserrat Light" panose="00000400000000000000" pitchFamily="50" charset="0"/>
              </a:rPr>
              <a:t>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" sz="3200" dirty="0" smtClean="0">
                <a:latin typeface="Montserrat Light" panose="00000400000000000000" pitchFamily="50" charset="0"/>
              </a:rPr>
              <a:t>who want to </a:t>
            </a:r>
            <a:r>
              <a:rPr lang="en" sz="3200" dirty="0" smtClean="0">
                <a:solidFill>
                  <a:srgbClr val="FF0000"/>
                </a:solidFill>
                <a:latin typeface="Montserrat Light" panose="00000400000000000000" pitchFamily="50" charset="0"/>
              </a:rPr>
              <a:t>scan whole slide images for cancer detection</a:t>
            </a:r>
            <a:r>
              <a:rPr lang="en" sz="3200" dirty="0" smtClean="0">
                <a:latin typeface="Montserrat Light" panose="00000400000000000000" pitchFamily="50" charset="0"/>
              </a:rPr>
              <a:t>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" sz="3200" dirty="0" smtClean="0">
                <a:latin typeface="Montserrat Light" panose="00000400000000000000" pitchFamily="50" charset="0"/>
              </a:rPr>
              <a:t>by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" sz="3200" b="1" dirty="0" smtClean="0">
                <a:solidFill>
                  <a:srgbClr val="339933"/>
                </a:solidFill>
                <a:latin typeface="Montserrat Medium" panose="00000600000000000000" pitchFamily="50" charset="0"/>
              </a:rPr>
              <a:t>detecting</a:t>
            </a:r>
            <a:r>
              <a:rPr lang="en" sz="3200" dirty="0" smtClean="0">
                <a:solidFill>
                  <a:srgbClr val="00B050"/>
                </a:solidFill>
                <a:latin typeface="Montserrat Light" panose="00000400000000000000" pitchFamily="50" charset="0"/>
              </a:rPr>
              <a:t>, </a:t>
            </a:r>
            <a:r>
              <a:rPr lang="en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Medium" panose="00000600000000000000" pitchFamily="50" charset="0"/>
              </a:rPr>
              <a:t>localizing</a:t>
            </a:r>
            <a:r>
              <a:rPr lang="en" sz="3200" b="1" dirty="0" smtClean="0">
                <a:solidFill>
                  <a:srgbClr val="00B050"/>
                </a:solidFill>
                <a:latin typeface="Montserrat Medium" panose="00000600000000000000" pitchFamily="50" charset="0"/>
              </a:rPr>
              <a:t> </a:t>
            </a:r>
            <a:r>
              <a:rPr lang="en" sz="3200" dirty="0" smtClean="0">
                <a:solidFill>
                  <a:schemeClr val="tx1"/>
                </a:solidFill>
                <a:latin typeface="Montserrat Light" panose="00000400000000000000" pitchFamily="50" charset="0"/>
              </a:rPr>
              <a:t>and predicting the </a:t>
            </a:r>
            <a:r>
              <a:rPr lang="en" sz="3200" b="1" dirty="0" smtClean="0">
                <a:solidFill>
                  <a:schemeClr val="accent2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cancer </a:t>
            </a:r>
            <a:r>
              <a:rPr lang="en-US" sz="3200" b="1" dirty="0" smtClean="0">
                <a:solidFill>
                  <a:schemeClr val="accent2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metastasis stage</a:t>
            </a:r>
            <a:r>
              <a:rPr lang="en-US" sz="3200" dirty="0" smtClean="0">
                <a:solidFill>
                  <a:srgbClr val="00B050"/>
                </a:solidFill>
                <a:latin typeface="Montserrat Medium" panose="00000600000000000000" pitchFamily="50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Montserrat Light" panose="00000400000000000000" pitchFamily="50" charset="0"/>
              </a:rPr>
              <a:t>with more accuracy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3200" dirty="0" smtClean="0">
                <a:latin typeface="Montserrat Light" panose="00000400000000000000" pitchFamily="50" charset="0"/>
              </a:rPr>
              <a:t>and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3200" dirty="0" smtClean="0">
                <a:solidFill>
                  <a:schemeClr val="tx1"/>
                </a:solidFill>
                <a:latin typeface="Montserrat Light" panose="00000400000000000000" pitchFamily="50" charset="0"/>
              </a:rPr>
              <a:t>reduced time complexity from</a:t>
            </a:r>
            <a:r>
              <a:rPr lang="en-US" sz="3200" dirty="0" smtClean="0">
                <a:solidFill>
                  <a:srgbClr val="00B050"/>
                </a:solidFill>
                <a:latin typeface="Montserrat Light" panose="00000400000000000000" pitchFamily="50" charset="0"/>
              </a:rPr>
              <a:t> </a:t>
            </a:r>
            <a:r>
              <a:rPr lang="en-US" sz="4800" b="1" dirty="0" smtClean="0">
                <a:solidFill>
                  <a:srgbClr val="00B050"/>
                </a:solidFill>
                <a:latin typeface="Montserrat Medium" panose="00000600000000000000" pitchFamily="50" charset="0"/>
              </a:rPr>
              <a:t>30</a:t>
            </a:r>
            <a:r>
              <a:rPr lang="en-US" sz="3200" dirty="0" smtClean="0">
                <a:solidFill>
                  <a:srgbClr val="00B050"/>
                </a:solidFill>
                <a:latin typeface="Montserrat Light" panose="00000400000000000000" pitchFamily="50" charset="0"/>
              </a:rPr>
              <a:t> hours to </a:t>
            </a:r>
            <a:r>
              <a:rPr lang="en-US" sz="4800" b="1" dirty="0" smtClean="0">
                <a:solidFill>
                  <a:srgbClr val="00B050"/>
                </a:solidFill>
                <a:latin typeface="Montserrat Medium" panose="00000600000000000000" pitchFamily="50" charset="0"/>
              </a:rPr>
              <a:t>0.5</a:t>
            </a:r>
            <a:r>
              <a:rPr lang="en-US" sz="3200" dirty="0" smtClean="0">
                <a:solidFill>
                  <a:srgbClr val="00B050"/>
                </a:solidFill>
                <a:latin typeface="Montserrat Light" panose="00000400000000000000" pitchFamily="50" charset="0"/>
              </a:rPr>
              <a:t> hours</a:t>
            </a:r>
            <a:r>
              <a:rPr lang="en-US" sz="3200" dirty="0" smtClean="0">
                <a:latin typeface="Montserrat Light" panose="00000400000000000000" pitchFamily="50" charset="0"/>
              </a:rPr>
              <a:t>. </a:t>
            </a:r>
            <a:endParaRPr sz="3200" dirty="0">
              <a:latin typeface="Montserrat Light" panose="00000400000000000000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80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50914" y="23667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5000" dirty="0">
                <a:latin typeface="Montserrat Light" panose="00000400000000000000" pitchFamily="50" charset="0"/>
              </a:rPr>
              <a:t>Why</a:t>
            </a:r>
            <a:r>
              <a:rPr lang="en" sz="5000" dirty="0"/>
              <a:t> </a:t>
            </a:r>
            <a:r>
              <a:rPr lang="en" sz="5000" dirty="0">
                <a:latin typeface="Montserrat Medium" panose="00000600000000000000" pitchFamily="50" charset="0"/>
              </a:rPr>
              <a:t>Catanet?</a:t>
            </a:r>
            <a:endParaRPr sz="5000" dirty="0">
              <a:latin typeface="Montserrat Medium" panose="00000600000000000000" pitchFamily="50" charset="0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50914" y="1155258"/>
            <a:ext cx="11360800" cy="61763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2800" dirty="0">
                <a:latin typeface="Montserrat Light" panose="00000400000000000000" pitchFamily="50" charset="0"/>
              </a:rPr>
              <a:t>Fits perfectly in the pathologist’s diagnosis pipeline</a:t>
            </a:r>
            <a:endParaRPr sz="2800" dirty="0">
              <a:latin typeface="Montserrat Light" panose="00000400000000000000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  <p:sp>
        <p:nvSpPr>
          <p:cNvPr id="5" name="Google Shape;87;p18"/>
          <p:cNvSpPr txBox="1">
            <a:spLocks/>
          </p:cNvSpPr>
          <p:nvPr/>
        </p:nvSpPr>
        <p:spPr>
          <a:xfrm>
            <a:off x="566661" y="1877951"/>
            <a:ext cx="11360800" cy="43396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spcAft>
                <a:spcPts val="3000"/>
              </a:spcAft>
            </a:pPr>
            <a:r>
              <a:rPr lang="en-US" sz="2400" b="1" dirty="0" smtClean="0">
                <a:latin typeface="Montserrat Medium" panose="00000600000000000000" pitchFamily="50" charset="0"/>
              </a:rPr>
              <a:t>Minimal Hardware Requirements</a:t>
            </a:r>
            <a:br>
              <a:rPr lang="en-US" sz="2400" b="1" dirty="0" smtClean="0">
                <a:latin typeface="Montserrat Medium" panose="00000600000000000000" pitchFamily="50" charset="0"/>
              </a:rPr>
            </a:br>
            <a:r>
              <a:rPr lang="en-US" sz="2400" dirty="0" smtClean="0">
                <a:latin typeface="Montserrat Light" panose="00000400000000000000" pitchFamily="50" charset="0"/>
              </a:rPr>
              <a:t>	- Digital Slide Scanner</a:t>
            </a:r>
            <a:br>
              <a:rPr lang="en-US" sz="2400" dirty="0" smtClean="0">
                <a:latin typeface="Montserrat Light" panose="00000400000000000000" pitchFamily="50" charset="0"/>
              </a:rPr>
            </a:br>
            <a:r>
              <a:rPr lang="en-US" sz="2400" dirty="0" smtClean="0">
                <a:latin typeface="Montserrat Light" panose="00000400000000000000" pitchFamily="50" charset="0"/>
              </a:rPr>
              <a:t>	- Working Computer</a:t>
            </a:r>
          </a:p>
          <a:p>
            <a:pPr marL="457200" indent="-457200">
              <a:spcAft>
                <a:spcPts val="3000"/>
              </a:spcAft>
            </a:pPr>
            <a:r>
              <a:rPr lang="en-US" sz="2400" b="1" dirty="0" smtClean="0">
                <a:latin typeface="Montserrat Medium" panose="00000600000000000000" pitchFamily="50" charset="0"/>
              </a:rPr>
              <a:t>Minimal Training Required</a:t>
            </a:r>
          </a:p>
          <a:p>
            <a:pPr marL="457200" indent="-457200">
              <a:lnSpc>
                <a:spcPct val="120000"/>
              </a:lnSpc>
              <a:spcAft>
                <a:spcPts val="4200"/>
              </a:spcAft>
            </a:pPr>
            <a:r>
              <a:rPr lang="en-US" sz="2400" b="1" dirty="0" smtClean="0">
                <a:latin typeface="Montserrat Medium" panose="00000600000000000000" pitchFamily="50" charset="0"/>
              </a:rPr>
              <a:t>Mass-deployment</a:t>
            </a:r>
            <a:r>
              <a:rPr lang="en-US" sz="2400" dirty="0" smtClean="0">
                <a:latin typeface="Montserrat Light" panose="00000400000000000000" pitchFamily="50" charset="0"/>
              </a:rPr>
              <a:t> possible</a:t>
            </a:r>
            <a:br>
              <a:rPr lang="en-US" sz="2400" dirty="0" smtClean="0">
                <a:latin typeface="Montserrat Light" panose="00000400000000000000" pitchFamily="50" charset="0"/>
              </a:rPr>
            </a:br>
            <a:r>
              <a:rPr lang="en-US" sz="2400" dirty="0" smtClean="0">
                <a:latin typeface="Montserrat Light" panose="00000400000000000000" pitchFamily="50" charset="0"/>
              </a:rPr>
              <a:t>	-Collaboration with Government and Private Labs and 	 	 diagnostic </a:t>
            </a:r>
            <a:r>
              <a:rPr lang="en-US" sz="2400" dirty="0" err="1" smtClean="0">
                <a:latin typeface="Montserrat Light" panose="00000400000000000000" pitchFamily="50" charset="0"/>
              </a:rPr>
              <a:t>centres</a:t>
            </a:r>
            <a:r>
              <a:rPr lang="en-US" sz="2400" dirty="0" smtClean="0">
                <a:latin typeface="Montserrat Light" panose="00000400000000000000" pitchFamily="50" charset="0"/>
              </a:rPr>
              <a:t/>
            </a:r>
            <a:br>
              <a:rPr lang="en-US" sz="2400" dirty="0" smtClean="0">
                <a:latin typeface="Montserrat Light" panose="00000400000000000000" pitchFamily="50" charset="0"/>
              </a:rPr>
            </a:br>
            <a:r>
              <a:rPr lang="en-US" sz="2400" dirty="0" smtClean="0">
                <a:latin typeface="Montserrat Light" panose="00000400000000000000" pitchFamily="50" charset="0"/>
              </a:rPr>
              <a:t>	-Collaboration with Medical Facilities having </a:t>
            </a:r>
            <a:r>
              <a:rPr lang="en-US" sz="2400" dirty="0" err="1" smtClean="0">
                <a:latin typeface="Montserrat Light" panose="00000400000000000000" pitchFamily="50" charset="0"/>
              </a:rPr>
              <a:t>MoU</a:t>
            </a:r>
            <a:r>
              <a:rPr lang="en-US" sz="2400" dirty="0" smtClean="0">
                <a:latin typeface="Montserrat Light" panose="00000400000000000000" pitchFamily="50" charset="0"/>
              </a:rPr>
              <a:t> with 	   	 NUST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78" y="1772889"/>
            <a:ext cx="4560858" cy="285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6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6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4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50070" y="2073718"/>
            <a:ext cx="4305778" cy="2000249"/>
          </a:xfrm>
        </p:spPr>
        <p:txBody>
          <a:bodyPr/>
          <a:lstStyle/>
          <a:p>
            <a:r>
              <a:rPr lang="en-US" sz="2800" dirty="0" smtClean="0">
                <a:latin typeface="Montserrat Light" panose="00000400000000000000" pitchFamily="50" charset="0"/>
              </a:rPr>
              <a:t>Manual scan by pathologist</a:t>
            </a:r>
            <a:endParaRPr lang="en-GB" sz="2800" dirty="0">
              <a:latin typeface="Montserrat Light" panose="00000400000000000000" pitchFamily="50" charset="0"/>
            </a:endParaRPr>
          </a:p>
          <a:p>
            <a:r>
              <a:rPr lang="en-US" sz="2800" dirty="0" smtClean="0">
                <a:latin typeface="Montserrat Light" panose="00000400000000000000" pitchFamily="50" charset="0"/>
              </a:rPr>
              <a:t>Error prone judgment</a:t>
            </a:r>
          </a:p>
          <a:p>
            <a:r>
              <a:rPr lang="en-US" sz="2800" dirty="0" smtClean="0">
                <a:latin typeface="Montserrat Light" panose="00000400000000000000" pitchFamily="50" charset="0"/>
              </a:rPr>
              <a:t>Time consuming</a:t>
            </a:r>
            <a:endParaRPr lang="en-GB" sz="2800" dirty="0">
              <a:latin typeface="Montserrat Light" panose="00000400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361889" y="2051072"/>
            <a:ext cx="5143346" cy="3647267"/>
          </a:xfrm>
        </p:spPr>
        <p:txBody>
          <a:bodyPr/>
          <a:lstStyle/>
          <a:p>
            <a:r>
              <a:rPr lang="en-US" sz="2800" dirty="0" smtClean="0">
                <a:latin typeface="Montserrat Light" panose="00000400000000000000" pitchFamily="50" charset="0"/>
              </a:rPr>
              <a:t>Employs State-of-the-art AI based algorithms for automatic diagnosis</a:t>
            </a:r>
          </a:p>
          <a:p>
            <a:r>
              <a:rPr lang="en-US" sz="2800" dirty="0" smtClean="0">
                <a:latin typeface="Montserrat Light" panose="00000400000000000000" pitchFamily="50" charset="0"/>
              </a:rPr>
              <a:t>Increases accuracy by </a:t>
            </a:r>
            <a:r>
              <a:rPr lang="en-US" sz="4000" b="1" dirty="0" smtClean="0">
                <a:solidFill>
                  <a:srgbClr val="00B050"/>
                </a:solidFill>
                <a:latin typeface="Montserrat Light" panose="00000400000000000000" pitchFamily="50" charset="0"/>
              </a:rPr>
              <a:t>300+%</a:t>
            </a:r>
            <a:endParaRPr lang="en-US" sz="2800" b="1" dirty="0" smtClean="0">
              <a:solidFill>
                <a:srgbClr val="00B050"/>
              </a:solidFill>
              <a:latin typeface="Montserrat Light" panose="00000400000000000000" pitchFamily="50" charset="0"/>
            </a:endParaRPr>
          </a:p>
          <a:p>
            <a:r>
              <a:rPr lang="en-US" sz="2800" dirty="0" smtClean="0">
                <a:latin typeface="Montserrat Light" panose="00000400000000000000" pitchFamily="50" charset="0"/>
              </a:rPr>
              <a:t>Reduced time complexity</a:t>
            </a:r>
          </a:p>
          <a:p>
            <a:r>
              <a:rPr lang="en-US" sz="2800" dirty="0" smtClean="0">
                <a:latin typeface="Montserrat Light" panose="00000400000000000000" pitchFamily="50" charset="0"/>
              </a:rPr>
              <a:t>Reduce surgery rate by </a:t>
            </a:r>
            <a:r>
              <a:rPr lang="en-US" sz="4000" b="1" dirty="0" smtClean="0">
                <a:solidFill>
                  <a:srgbClr val="00B050"/>
                </a:solidFill>
                <a:latin typeface="Montserrat Light" panose="00000400000000000000" pitchFamily="50" charset="0"/>
              </a:rPr>
              <a:t>30%</a:t>
            </a:r>
            <a:r>
              <a:rPr lang="en-US" sz="2800" dirty="0" smtClean="0">
                <a:latin typeface="Montserrat Light" panose="00000400000000000000" pitchFamily="50" charset="0"/>
              </a:rPr>
              <a:t> </a:t>
            </a:r>
          </a:p>
          <a:p>
            <a:r>
              <a:rPr lang="en-US" sz="2800" dirty="0" smtClean="0">
                <a:latin typeface="Montserrat Light" panose="00000400000000000000" pitchFamily="50" charset="0"/>
              </a:rPr>
              <a:t>First Nationwide organized Data Collection</a:t>
            </a:r>
            <a:endParaRPr lang="en-GB" sz="2800" dirty="0">
              <a:latin typeface="Montserrat Light" panose="00000400000000000000" pitchFamily="50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Google Shape;86;p18"/>
          <p:cNvSpPr txBox="1">
            <a:spLocks/>
          </p:cNvSpPr>
          <p:nvPr/>
        </p:nvSpPr>
        <p:spPr>
          <a:xfrm>
            <a:off x="368148" y="30837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smtClean="0">
                <a:latin typeface="Montserrat Medium" panose="00000600000000000000" pitchFamily="50" charset="0"/>
              </a:rPr>
              <a:t>Competitive Advantage</a:t>
            </a:r>
            <a:endParaRPr lang="en-US" sz="5000" dirty="0">
              <a:latin typeface="Montserrat Medium" panose="00000600000000000000" pitchFamily="50" charset="0"/>
            </a:endParaRPr>
          </a:p>
        </p:txBody>
      </p:sp>
      <p:sp>
        <p:nvSpPr>
          <p:cNvPr id="8" name="Google Shape;110;p22"/>
          <p:cNvSpPr txBox="1">
            <a:spLocks noGrp="1"/>
          </p:cNvSpPr>
          <p:nvPr>
            <p:ph type="title"/>
          </p:nvPr>
        </p:nvSpPr>
        <p:spPr>
          <a:xfrm>
            <a:off x="7614156" y="1264736"/>
            <a:ext cx="288318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3600" dirty="0" smtClean="0">
                <a:latin typeface="Montserrat Medium" panose="00000600000000000000" pitchFamily="50" charset="0"/>
              </a:rPr>
              <a:t>CataNet</a:t>
            </a:r>
            <a:endParaRPr sz="3600" dirty="0">
              <a:latin typeface="Montserrat Medium" panose="00000600000000000000" pitchFamily="50" charset="0"/>
            </a:endParaRPr>
          </a:p>
        </p:txBody>
      </p:sp>
      <p:sp>
        <p:nvSpPr>
          <p:cNvPr id="11" name="Google Shape;110;p22"/>
          <p:cNvSpPr txBox="1">
            <a:spLocks/>
          </p:cNvSpPr>
          <p:nvPr/>
        </p:nvSpPr>
        <p:spPr>
          <a:xfrm>
            <a:off x="1823436" y="1264736"/>
            <a:ext cx="315904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latin typeface="Montserrat Medium" panose="00000600000000000000" pitchFamily="50" charset="0"/>
              </a:rPr>
              <a:t>Pathologists</a:t>
            </a:r>
            <a:endParaRPr lang="en-GB" sz="3600" dirty="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3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71712" y="2149713"/>
            <a:ext cx="5583291" cy="2375998"/>
          </a:xfrm>
        </p:spPr>
        <p:txBody>
          <a:bodyPr/>
          <a:lstStyle/>
          <a:p>
            <a:pPr algn="ctr"/>
            <a:r>
              <a:rPr lang="en-ZA" dirty="0" smtClean="0"/>
              <a:t>Estimates  of Financials  &amp; Timeline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8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368683"/>
            <a:ext cx="11360800" cy="763600"/>
          </a:xfrm>
        </p:spPr>
        <p:txBody>
          <a:bodyPr/>
          <a:lstStyle/>
          <a:p>
            <a:r>
              <a:rPr lang="en-US" sz="5000" dirty="0" smtClean="0">
                <a:latin typeface="Montserrat Medium" panose="00000600000000000000" pitchFamily="50" charset="0"/>
              </a:rPr>
              <a:t>Timeline</a:t>
            </a:r>
            <a:endParaRPr lang="en-GB" sz="5000" dirty="0">
              <a:latin typeface="Montserrat Medium" panose="00000600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22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733064"/>
              </p:ext>
            </p:extLst>
          </p:nvPr>
        </p:nvGraphicFramePr>
        <p:xfrm>
          <a:off x="771102" y="1491532"/>
          <a:ext cx="10649796" cy="504537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49932">
                  <a:extLst>
                    <a:ext uri="{9D8B030D-6E8A-4147-A177-3AD203B41FA5}">
                      <a16:colId xmlns:a16="http://schemas.microsoft.com/office/drawing/2014/main" val="2677475101"/>
                    </a:ext>
                  </a:extLst>
                </a:gridCol>
                <a:gridCol w="3549932">
                  <a:extLst>
                    <a:ext uri="{9D8B030D-6E8A-4147-A177-3AD203B41FA5}">
                      <a16:colId xmlns:a16="http://schemas.microsoft.com/office/drawing/2014/main" val="1945978873"/>
                    </a:ext>
                  </a:extLst>
                </a:gridCol>
                <a:gridCol w="3549932">
                  <a:extLst>
                    <a:ext uri="{9D8B030D-6E8A-4147-A177-3AD203B41FA5}">
                      <a16:colId xmlns:a16="http://schemas.microsoft.com/office/drawing/2014/main" val="240060332"/>
                    </a:ext>
                  </a:extLst>
                </a:gridCol>
              </a:tblGrid>
              <a:tr h="81809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Activity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Duration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Status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48607"/>
                  </a:ext>
                </a:extLst>
              </a:tr>
              <a:tr h="81809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Domain Research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r>
                        <a:rPr lang="en-US" sz="2000" baseline="0" dirty="0" smtClean="0"/>
                        <a:t> weeks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Complete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402584"/>
                  </a:ext>
                </a:extLst>
              </a:tr>
              <a:tr h="85633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</a:t>
                      </a:r>
                      <a:r>
                        <a:rPr lang="en-US" sz="2000" baseline="0" dirty="0" smtClean="0"/>
                        <a:t> Gathering and Pre-processing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 weeks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Complete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30994"/>
                  </a:ext>
                </a:extLst>
              </a:tr>
              <a:tr h="51566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Development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16 weeks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48994"/>
                  </a:ext>
                </a:extLst>
              </a:tr>
              <a:tr h="51566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</a:t>
                      </a:r>
                      <a:r>
                        <a:rPr lang="en-US" sz="2000" baseline="0" dirty="0" smtClean="0"/>
                        <a:t> house Testing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 weeks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B050"/>
                          </a:solidFill>
                        </a:rPr>
                        <a:t>Complete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19848"/>
                  </a:ext>
                </a:extLst>
              </a:tr>
              <a:tr h="51566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Beta Testing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 weeks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Partially Complete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653951"/>
                  </a:ext>
                </a:extLst>
              </a:tr>
              <a:tr h="51566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Deployment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Commencement after approval from Regulatory bodies and Copyright grant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Incomplete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65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58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latin typeface="Montserrat Medium" panose="00000600000000000000" pitchFamily="50" charset="0"/>
              </a:rPr>
              <a:t>Estimate of Financials</a:t>
            </a:r>
            <a:endParaRPr lang="en-GB" sz="5000" dirty="0">
              <a:latin typeface="Montserrat Medium" panose="00000600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10" y="1356967"/>
            <a:ext cx="7219950" cy="52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328338"/>
            <a:ext cx="11360800" cy="763600"/>
          </a:xfrm>
        </p:spPr>
        <p:txBody>
          <a:bodyPr/>
          <a:lstStyle/>
          <a:p>
            <a:pPr algn="ctr"/>
            <a:r>
              <a:rPr lang="en-US" sz="5000" dirty="0" smtClean="0">
                <a:latin typeface="Montserrat Medium" panose="00000600000000000000" pitchFamily="50" charset="0"/>
              </a:rPr>
              <a:t>Support Required from Stakeholders</a:t>
            </a:r>
            <a:endParaRPr lang="en-GB" sz="5000" dirty="0">
              <a:latin typeface="Montserrat Medium" panose="00000600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812894"/>
            <a:ext cx="11360800" cy="4555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atin typeface="Montserrat Light" panose="00000400000000000000" pitchFamily="50" charset="0"/>
              </a:rPr>
              <a:t>Professional assistance</a:t>
            </a:r>
            <a:r>
              <a:rPr lang="en-US" sz="2800" dirty="0" smtClean="0">
                <a:latin typeface="Montserrat Light" panose="00000400000000000000" pitchFamily="50" charset="0"/>
              </a:rPr>
              <a:t> from a </a:t>
            </a:r>
            <a:r>
              <a:rPr lang="en-US" sz="2800" b="1" dirty="0" err="1" smtClean="0">
                <a:latin typeface="Montserrat Light" panose="00000400000000000000" pitchFamily="50" charset="0"/>
              </a:rPr>
              <a:t>histopathologist</a:t>
            </a:r>
            <a:r>
              <a:rPr lang="en-US" sz="2800" dirty="0">
                <a:latin typeface="Montserrat Light" panose="00000400000000000000" pitchFamily="50" charset="0"/>
              </a:rPr>
              <a:t>.</a:t>
            </a:r>
            <a:endParaRPr lang="en-US" sz="2800" dirty="0" smtClean="0">
              <a:latin typeface="Montserrat Light" panose="000004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Montserrat Light" panose="00000400000000000000" pitchFamily="50" charset="0"/>
              </a:rPr>
              <a:t>Assistance from </a:t>
            </a:r>
            <a:r>
              <a:rPr lang="en-US" sz="2800" b="1" dirty="0" smtClean="0">
                <a:latin typeface="Montserrat Light" panose="00000400000000000000" pitchFamily="50" charset="0"/>
              </a:rPr>
              <a:t>health regulatory bodies</a:t>
            </a:r>
            <a:r>
              <a:rPr lang="en-US" sz="2800" dirty="0" smtClean="0">
                <a:latin typeface="Montserrat Light" panose="00000400000000000000" pitchFamily="50" charset="0"/>
              </a:rPr>
              <a:t> regarding regulations for developing and deploying health systems.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latin typeface="Montserrat Light" panose="00000400000000000000" pitchFamily="50" charset="0"/>
              </a:rPr>
              <a:t>Use Cases</a:t>
            </a:r>
            <a:r>
              <a:rPr lang="en-US" sz="2800" dirty="0" smtClean="0">
                <a:latin typeface="Montserrat Light" panose="00000400000000000000" pitchFamily="50" charset="0"/>
              </a:rPr>
              <a:t> data for testing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latin typeface="Montserrat Light" panose="00000400000000000000" pitchFamily="50" charset="0"/>
              </a:rPr>
              <a:t>Funding </a:t>
            </a:r>
            <a:endParaRPr lang="en-GB" sz="2800" dirty="0">
              <a:latin typeface="Montserrat Light" panose="000004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09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 smtClean="0">
                <a:latin typeface="Montserrat Medium" panose="00000600000000000000" pitchFamily="50" charset="0"/>
              </a:rPr>
              <a:t>Future Direction</a:t>
            </a:r>
            <a:endParaRPr lang="en-GB" sz="5000" dirty="0">
              <a:latin typeface="Montserrat Medium" panose="00000600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latin typeface="Montserrat Light" panose="00000400000000000000" pitchFamily="50" charset="0"/>
              </a:rPr>
              <a:t>Deployment</a:t>
            </a:r>
            <a:r>
              <a:rPr lang="en-US" sz="2800" dirty="0" smtClean="0">
                <a:latin typeface="Montserrat Light" panose="00000400000000000000" pitchFamily="50" charset="0"/>
              </a:rPr>
              <a:t> of the proposed solution at micro and macro level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Increasing </a:t>
            </a:r>
            <a:r>
              <a:rPr lang="en-US" sz="2800" b="1" dirty="0" smtClean="0">
                <a:latin typeface="Montserrat Medium" panose="00000600000000000000" pitchFamily="50" charset="0"/>
              </a:rPr>
              <a:t>Revenue Streams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>
                <a:latin typeface="Montserrat Light" panose="00000400000000000000" pitchFamily="50" charset="0"/>
              </a:rPr>
              <a:t>Frozen Specimen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Montserrat Light" panose="00000400000000000000" pitchFamily="50" charset="0"/>
              </a:rPr>
              <a:t>Prostate cancer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Montserrat Light" panose="00000400000000000000" pitchFamily="50" charset="0"/>
              </a:rPr>
              <a:t>Lung cancer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>
                <a:latin typeface="Montserrat Light" panose="00000400000000000000" pitchFamily="50" charset="0"/>
              </a:rPr>
              <a:t>Brain tumor.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3000" dirty="0" smtClean="0">
                <a:latin typeface="Montserrat Light" panose="00000400000000000000" pitchFamily="50" charset="0"/>
              </a:rPr>
              <a:t>Establishment of </a:t>
            </a:r>
            <a:r>
              <a:rPr lang="en-US" sz="3000" b="1" dirty="0" smtClean="0">
                <a:latin typeface="Montserrat Light" panose="00000400000000000000" pitchFamily="50" charset="0"/>
              </a:rPr>
              <a:t>startup</a:t>
            </a:r>
            <a:r>
              <a:rPr lang="en-US" sz="3000" dirty="0" smtClean="0">
                <a:latin typeface="Montserrat Light" panose="00000400000000000000" pitchFamily="50" charset="0"/>
              </a:rPr>
              <a:t> that provides innovative approaches for solving medical problems using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71392" y="2802835"/>
            <a:ext cx="4214192" cy="2514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200" dirty="0" smtClean="0">
                <a:latin typeface="Montserrat Light" panose="00000400000000000000" pitchFamily="50" charset="0"/>
              </a:rPr>
              <a:t>Gene Therapy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Montserrat Light" panose="00000400000000000000" pitchFamily="50" charset="0"/>
              </a:rPr>
              <a:t>Dividend Revenue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Montserrat Light" panose="00000400000000000000" pitchFamily="50" charset="0"/>
              </a:rPr>
              <a:t>Medical Consultancy</a:t>
            </a:r>
          </a:p>
        </p:txBody>
      </p:sp>
    </p:spTree>
    <p:extLst>
      <p:ext uri="{BB962C8B-B14F-4D97-AF65-F5344CB8AC3E}">
        <p14:creationId xmlns:p14="http://schemas.microsoft.com/office/powerpoint/2010/main" val="612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60010" y="1516734"/>
            <a:ext cx="5583291" cy="2375998"/>
          </a:xfrm>
        </p:spPr>
        <p:txBody>
          <a:bodyPr/>
          <a:lstStyle/>
          <a:p>
            <a:pPr algn="ctr"/>
            <a:r>
              <a:rPr lang="en-ZA" sz="6600" dirty="0" smtClean="0"/>
              <a:t>Questions/</a:t>
            </a:r>
            <a:br>
              <a:rPr lang="en-ZA" sz="6600" dirty="0" smtClean="0"/>
            </a:br>
            <a:r>
              <a:rPr lang="en-ZA" sz="6600" dirty="0" smtClean="0"/>
              <a:t>advice?</a:t>
            </a:r>
            <a:endParaRPr lang="en-ZA" sz="6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5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/>
              <a:t>Can you tell which one contains </a:t>
            </a:r>
            <a:r>
              <a:rPr lang="en-US" sz="4800" dirty="0" smtClean="0">
                <a:solidFill>
                  <a:schemeClr val="tx1"/>
                </a:solidFill>
              </a:rPr>
              <a:t>TUMOR</a:t>
            </a:r>
            <a:r>
              <a:rPr lang="en-US" sz="4400" dirty="0" smtClean="0"/>
              <a:t>?</a:t>
            </a:r>
            <a:endParaRPr lang="en-GB" sz="44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7" y="1489320"/>
            <a:ext cx="4630035" cy="46667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939" y="1489320"/>
            <a:ext cx="4630322" cy="466678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46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0;p17"/>
          <p:cNvSpPr txBox="1">
            <a:spLocks noGrp="1"/>
          </p:cNvSpPr>
          <p:nvPr>
            <p:ph type="title"/>
          </p:nvPr>
        </p:nvSpPr>
        <p:spPr>
          <a:xfrm>
            <a:off x="1818349" y="3765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4400" dirty="0" smtClean="0">
                <a:latin typeface="Montserrat Medium" panose="00000600000000000000" pitchFamily="50" charset="0"/>
              </a:rPr>
              <a:t>Impact on Pathologist’s Workflow</a:t>
            </a:r>
            <a:endParaRPr sz="4400" dirty="0">
              <a:latin typeface="Montserrat Medium" panose="00000600000000000000" pitchFamily="50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18349" y="1560636"/>
            <a:ext cx="42382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Hard</a:t>
            </a:r>
            <a:r>
              <a:rPr lang="en" sz="2400" b="1" dirty="0">
                <a:latin typeface="Century Gothic" panose="020B0502020202020204" pitchFamily="34" charset="0"/>
              </a:rPr>
              <a:t> to scan whole image (WSI) </a:t>
            </a:r>
            <a:r>
              <a:rPr lang="en" sz="2400" b="1" dirty="0" smtClean="0">
                <a:latin typeface="Century Gothic" panose="020B0502020202020204" pitchFamily="34" charset="0"/>
              </a:rPr>
              <a:t>manually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" sz="24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Up to </a:t>
            </a: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30</a:t>
            </a:r>
            <a:r>
              <a:rPr lang="en-US" sz="2400" b="1" dirty="0">
                <a:latin typeface="Century Gothic" panose="020B0502020202020204" pitchFamily="34" charset="0"/>
              </a:rPr>
              <a:t> hours per </a:t>
            </a:r>
            <a:r>
              <a:rPr lang="en-US" sz="2400" b="1" dirty="0" smtClean="0">
                <a:latin typeface="Century Gothic" panose="020B0502020202020204" pitchFamily="34" charset="0"/>
              </a:rPr>
              <a:t>Slide</a:t>
            </a:r>
          </a:p>
          <a:p>
            <a:endParaRPr lang="en-US" sz="2400" b="1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Classical computing methods are </a:t>
            </a:r>
            <a:r>
              <a:rPr lang="en-US" sz="36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NOT ROBUST</a:t>
            </a:r>
            <a:endParaRPr lang="en-US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endParaRPr lang="en" sz="2400" b="1" dirty="0">
              <a:latin typeface="Century Gothic" panose="020B0502020202020204" pitchFamily="34" charset="0"/>
            </a:endParaRPr>
          </a:p>
          <a:p>
            <a:pPr lvl="0"/>
            <a:endParaRPr lang="en" sz="2400" b="1" dirty="0" smtClean="0">
              <a:latin typeface="Century Gothic" panose="020B05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3648" y="1586542"/>
            <a:ext cx="4238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4000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Automated</a:t>
            </a:r>
          </a:p>
          <a:p>
            <a:pPr lvl="0"/>
            <a:endParaRPr lang="en" sz="2400" b="1" dirty="0" smtClean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" sz="24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Up to </a:t>
            </a:r>
            <a:r>
              <a:rPr lang="en-US" sz="4000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0.5</a:t>
            </a:r>
            <a:r>
              <a:rPr lang="en-US" sz="2400" b="1" dirty="0" smtClean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hours per </a:t>
            </a:r>
            <a:r>
              <a:rPr lang="en-US" sz="2400" b="1" dirty="0" smtClean="0">
                <a:latin typeface="Century Gothic" panose="020B0502020202020204" pitchFamily="34" charset="0"/>
              </a:rPr>
              <a:t>Slide</a:t>
            </a:r>
          </a:p>
          <a:p>
            <a:endParaRPr lang="en-US" sz="2400" b="1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ROBUST</a:t>
            </a:r>
            <a:r>
              <a:rPr lang="en-US" sz="2400" b="1" dirty="0" smtClean="0">
                <a:latin typeface="Century Gothic" panose="020B0502020202020204" pitchFamily="34" charset="0"/>
              </a:rPr>
              <a:t> to staining methods </a:t>
            </a:r>
            <a:endParaRPr lang="en-US" sz="2400" b="1" dirty="0">
              <a:latin typeface="Century Gothic" panose="020B0502020202020204" pitchFamily="34" charset="0"/>
            </a:endParaRPr>
          </a:p>
          <a:p>
            <a:endParaRPr lang="en" sz="2400" b="1" dirty="0">
              <a:latin typeface="Century Gothic" panose="020B0502020202020204" pitchFamily="34" charset="0"/>
            </a:endParaRPr>
          </a:p>
          <a:p>
            <a:pPr lvl="0"/>
            <a:endParaRPr lang="en" sz="2400" b="1" dirty="0" smtClean="0"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25" y="1601754"/>
            <a:ext cx="4364249" cy="4364249"/>
          </a:xfrm>
          <a:prstGeom prst="rect">
            <a:avLst/>
          </a:prstGeom>
        </p:spPr>
      </p:pic>
      <p:pic>
        <p:nvPicPr>
          <p:cNvPr id="1026" name="Picture 2" descr="Image result for tick sign png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126" y="5281047"/>
            <a:ext cx="1206282" cy="9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0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sz="4000" dirty="0" smtClean="0">
                <a:latin typeface="Montserrat Medium" panose="00000600000000000000" pitchFamily="50" charset="0"/>
              </a:rPr>
              <a:t>Problem</a:t>
            </a:r>
            <a:endParaRPr lang="en-US" sz="4000" dirty="0">
              <a:latin typeface="Montserrat Medium" panose="00000600000000000000" pitchFamily="50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2406" y="961970"/>
            <a:ext cx="11820542" cy="5423452"/>
            <a:chOff x="52406" y="961970"/>
            <a:chExt cx="11820542" cy="542345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035" y="961970"/>
              <a:ext cx="5536913" cy="542345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6" y="2008055"/>
              <a:ext cx="6044194" cy="333128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92514" y="6295357"/>
            <a:ext cx="86069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://www.thenews.com.pk/print/375948-over-83-000-breast-cancer-cases-in-pakistan-every-year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79705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43137" y="1378188"/>
            <a:ext cx="5583291" cy="2375998"/>
          </a:xfrm>
        </p:spPr>
        <p:txBody>
          <a:bodyPr/>
          <a:lstStyle/>
          <a:p>
            <a:pPr algn="ctr"/>
            <a:r>
              <a:rPr lang="en-ZA" sz="5400" dirty="0" smtClean="0"/>
              <a:t>Proposed  Solution</a:t>
            </a:r>
            <a:endParaRPr lang="en-ZA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6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0;p17"/>
          <p:cNvSpPr txBox="1">
            <a:spLocks noGrp="1"/>
          </p:cNvSpPr>
          <p:nvPr>
            <p:ph type="title"/>
          </p:nvPr>
        </p:nvSpPr>
        <p:spPr>
          <a:xfrm>
            <a:off x="1705847" y="1963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5000" b="1" dirty="0" smtClean="0">
                <a:latin typeface="Montserrat Medium" panose="00000600000000000000" pitchFamily="50" charset="0"/>
              </a:rPr>
              <a:t>Our Solution</a:t>
            </a:r>
            <a:r>
              <a:rPr lang="en" sz="5000" dirty="0" smtClean="0">
                <a:latin typeface="Montserrat Medium" panose="00000600000000000000" pitchFamily="50" charset="0"/>
              </a:rPr>
              <a:t> </a:t>
            </a:r>
            <a:endParaRPr sz="5000" dirty="0">
              <a:latin typeface="Montserrat Medium" panose="000006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227" y="1005983"/>
            <a:ext cx="107876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800" dirty="0" smtClean="0">
                <a:latin typeface="Montserrat Light" panose="00000400000000000000" pitchFamily="50" charset="0"/>
              </a:rPr>
              <a:t>We propose </a:t>
            </a:r>
            <a:r>
              <a:rPr lang="en" sz="2800" b="1" dirty="0" smtClean="0">
                <a:latin typeface="Montserrat Light" panose="00000400000000000000" pitchFamily="50" charset="0"/>
              </a:rPr>
              <a:t>Catanet</a:t>
            </a:r>
            <a:r>
              <a:rPr lang="en" sz="2800" dirty="0" smtClean="0">
                <a:latin typeface="Montserrat Light" panose="00000400000000000000" pitchFamily="50" charset="0"/>
              </a:rPr>
              <a:t> -</a:t>
            </a:r>
            <a:endParaRPr lang="en" sz="2800" dirty="0">
              <a:latin typeface="Montserrat Light" panose="00000400000000000000" pitchFamily="50" charset="0"/>
            </a:endParaRPr>
          </a:p>
          <a:p>
            <a:pPr algn="ctr"/>
            <a:r>
              <a:rPr lang="en" sz="2800" dirty="0" smtClean="0">
                <a:latin typeface="Montserrat Light" panose="00000400000000000000" pitchFamily="50" charset="0"/>
              </a:rPr>
              <a:t>An </a:t>
            </a:r>
            <a:r>
              <a:rPr lang="en" sz="2800" b="1" dirty="0" smtClean="0">
                <a:latin typeface="Montserrat Light" panose="00000400000000000000" pitchFamily="50" charset="0"/>
              </a:rPr>
              <a:t>Artificial Intelligence (AI) </a:t>
            </a:r>
            <a:r>
              <a:rPr lang="en" sz="2800" dirty="0" smtClean="0">
                <a:latin typeface="Montserrat Light" panose="00000400000000000000" pitchFamily="50" charset="0"/>
              </a:rPr>
              <a:t>based </a:t>
            </a:r>
            <a:r>
              <a:rPr lang="en" sz="2800" dirty="0">
                <a:latin typeface="Montserrat Light" panose="00000400000000000000" pitchFamily="50" charset="0"/>
              </a:rPr>
              <a:t>classification </a:t>
            </a:r>
            <a:r>
              <a:rPr lang="en" sz="2800" dirty="0" smtClean="0">
                <a:latin typeface="Montserrat Light" panose="00000400000000000000" pitchFamily="50" charset="0"/>
              </a:rPr>
              <a:t>pipeline</a:t>
            </a:r>
            <a:endParaRPr lang="en-US" sz="2800" dirty="0">
              <a:latin typeface="Montserrat Light" panose="00000400000000000000" pitchFamily="50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432000" y="6337318"/>
            <a:ext cx="4114800" cy="226714"/>
          </a:xfrm>
        </p:spPr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11728948" y="6356847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7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07242" y="2450429"/>
            <a:ext cx="5719308" cy="4113603"/>
            <a:chOff x="3507242" y="2479004"/>
            <a:chExt cx="5719308" cy="4113603"/>
          </a:xfrm>
        </p:grpSpPr>
        <p:sp>
          <p:nvSpPr>
            <p:cNvPr id="13" name="TextBox 12"/>
            <p:cNvSpPr txBox="1"/>
            <p:nvPr/>
          </p:nvSpPr>
          <p:spPr>
            <a:xfrm>
              <a:off x="3507242" y="5700055"/>
              <a:ext cx="571930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latin typeface="Montserrat Light" panose="00000400000000000000" pitchFamily="50" charset="0"/>
                </a:rPr>
                <a:t>Classification of WSI</a:t>
              </a:r>
            </a:p>
            <a:p>
              <a:endParaRPr lang="en-US" sz="1600" b="1" dirty="0" smtClean="0">
                <a:latin typeface="Montserrat Light" panose="00000400000000000000" pitchFamily="50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6303" y="2479004"/>
              <a:ext cx="2801244" cy="29597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6495">
              <a:off x="4357710" y="3406316"/>
              <a:ext cx="3338428" cy="1366427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259488" y="5639032"/>
            <a:ext cx="57193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tserrat Light" panose="00000400000000000000" pitchFamily="50" charset="0"/>
              </a:rPr>
              <a:t>Localization of TUMOR</a:t>
            </a:r>
          </a:p>
          <a:p>
            <a:endParaRPr lang="en-US" sz="1600" b="1" dirty="0" smtClean="0">
              <a:latin typeface="Montserrat Light" panose="00000400000000000000" pitchFamily="5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303" y="2450429"/>
            <a:ext cx="2985679" cy="31749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30" y="2315569"/>
            <a:ext cx="1775683" cy="31732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59425" y="5644909"/>
            <a:ext cx="718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Montserrat" panose="00000500000000000000" pitchFamily="50" charset="0"/>
              </a:rPr>
              <a:t>Cancer Stage Determination</a:t>
            </a:r>
            <a:endParaRPr lang="en-US" sz="3600" b="1" dirty="0">
              <a:latin typeface="Montserrat" panose="00000500000000000000" pitchFamily="5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5062">
            <a:off x="5550700" y="4068029"/>
            <a:ext cx="2582960" cy="10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43137" y="1378188"/>
            <a:ext cx="5583291" cy="2375998"/>
          </a:xfrm>
        </p:spPr>
        <p:txBody>
          <a:bodyPr/>
          <a:lstStyle/>
          <a:p>
            <a:pPr algn="ctr"/>
            <a:r>
              <a:rPr lang="en-ZA" sz="5400" dirty="0" smtClean="0"/>
              <a:t>Market Research</a:t>
            </a:r>
            <a:endParaRPr lang="en-ZA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3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 smtClean="0">
                <a:latin typeface="Montserrat Medium" panose="00000600000000000000" pitchFamily="50" charset="0"/>
              </a:rPr>
              <a:t>FACTS </a:t>
            </a:r>
            <a:r>
              <a:rPr lang="en-US" sz="4000" dirty="0" smtClean="0">
                <a:latin typeface="Montserrat Medium" panose="00000600000000000000" pitchFamily="50" charset="0"/>
              </a:rPr>
              <a:t>(Pakistan)</a:t>
            </a:r>
            <a:endParaRPr lang="en-US" sz="5000" dirty="0">
              <a:latin typeface="Montserrat Medium" panose="00000600000000000000" pitchFamily="50" charset="0"/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SEECS | NUST</a:t>
            </a:r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2514" y="6295357"/>
            <a:ext cx="86069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https://arxiv.org/abs/1606.05718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891" y="7513872"/>
            <a:ext cx="36777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1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in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9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Women in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PAKISTAN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suffer from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Breast Cancer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 panose="000006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84" y="4457498"/>
            <a:ext cx="3254507" cy="9381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84384" y="2140597"/>
            <a:ext cx="283348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10.2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</a:t>
            </a: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Million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vulnerable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 panose="000006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16681" y="7850756"/>
            <a:ext cx="2300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25/1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Lac Mortality Rate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 panose="000006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1611" y="2618225"/>
            <a:ext cx="2641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90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Thousand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diagnosed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prstClr val="white"/>
                </a:solidFill>
                <a:latin typeface="Montserrat Medium" panose="00000600000000000000" pitchFamily="50" charset="0"/>
              </a:rPr>
              <a:t>every year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 panose="000006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46051" y="2618225"/>
            <a:ext cx="2641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40+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Thousand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</a:rPr>
              <a:t> 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prstClr val="white"/>
                </a:solidFill>
                <a:latin typeface="Montserrat Medium" panose="00000600000000000000" pitchFamily="50" charset="0"/>
              </a:rPr>
              <a:t>every year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31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RP  Pitch Deck_SB - v4" id="{87202538-A3CA-4312-8980-2A1F9398EA13}" vid="{79911CE4-BB29-4DE8-9F80-0B271AFA18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CB3A9A4-3B1F-4ADC-9D4B-3B70E586C5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F3C09B-154E-4A52-A906-C3F4A2C7E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33E771-E022-4C55-86B2-92F4B446C696}">
  <ds:schemaRefs>
    <ds:schemaRef ds:uri="http://schemas.microsoft.com/office/2006/metadata/properties"/>
    <ds:schemaRef ds:uri="71af3243-3dd4-4a8d-8c0d-dd76da1f02a5"/>
    <ds:schemaRef ds:uri="http://purl.org/dc/elements/1.1/"/>
    <ds:schemaRef ds:uri="http://purl.org/dc/terms/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0</TotalTime>
  <Words>691</Words>
  <Application>Microsoft Office PowerPoint</Application>
  <PresentationFormat>Widescreen</PresentationFormat>
  <Paragraphs>253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Century Gothic</vt:lpstr>
      <vt:lpstr>Corbel</vt:lpstr>
      <vt:lpstr>Hero</vt:lpstr>
      <vt:lpstr>Montserrat</vt:lpstr>
      <vt:lpstr>Montserrat Light</vt:lpstr>
      <vt:lpstr>Montserrat Medium</vt:lpstr>
      <vt:lpstr>Times New Roman</vt:lpstr>
      <vt:lpstr>Office Theme</vt:lpstr>
      <vt:lpstr>PowerPoint Presentation</vt:lpstr>
      <vt:lpstr>PowerPoint Presentation</vt:lpstr>
      <vt:lpstr>Can you tell which one contains TUMOR?</vt:lpstr>
      <vt:lpstr>Impact on Pathologist’s Workflow</vt:lpstr>
      <vt:lpstr>Problem</vt:lpstr>
      <vt:lpstr>Proposed  Solution</vt:lpstr>
      <vt:lpstr>Our Solution </vt:lpstr>
      <vt:lpstr>Market Research</vt:lpstr>
      <vt:lpstr>FACTS (Pakistan)</vt:lpstr>
      <vt:lpstr>Interest from Industry</vt:lpstr>
      <vt:lpstr>Market Analysis</vt:lpstr>
      <vt:lpstr>Interest from International Community</vt:lpstr>
      <vt:lpstr>Technical working</vt:lpstr>
      <vt:lpstr>PowerPoint Presentation</vt:lpstr>
      <vt:lpstr>Our pipeline</vt:lpstr>
      <vt:lpstr>Results</vt:lpstr>
      <vt:lpstr>Novelty</vt:lpstr>
      <vt:lpstr>VALUE PROPOSITION</vt:lpstr>
      <vt:lpstr>Why Catanet?</vt:lpstr>
      <vt:lpstr>CataNet</vt:lpstr>
      <vt:lpstr>Estimates  of Financials  &amp; Timeline</vt:lpstr>
      <vt:lpstr>Timeline</vt:lpstr>
      <vt:lpstr>Estimate of Financials</vt:lpstr>
      <vt:lpstr>Support Required from Stakeholders</vt:lpstr>
      <vt:lpstr>Future Direction</vt:lpstr>
      <vt:lpstr>Questions/ advice?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2019-02-07T08:28:54Z</dcterms:created>
  <dcterms:modified xsi:type="dcterms:W3CDTF">2019-05-02T04:43:51Z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